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6" r:id="rId5"/>
  </p:sldMasterIdLst>
  <p:notesMasterIdLst>
    <p:notesMasterId r:id="rId48"/>
  </p:notesMasterIdLst>
  <p:sldIdLst>
    <p:sldId id="256" r:id="rId6"/>
    <p:sldId id="257" r:id="rId7"/>
    <p:sldId id="267" r:id="rId8"/>
    <p:sldId id="268" r:id="rId9"/>
    <p:sldId id="269" r:id="rId10"/>
    <p:sldId id="270" r:id="rId11"/>
    <p:sldId id="264" r:id="rId12"/>
    <p:sldId id="308" r:id="rId13"/>
    <p:sldId id="265" r:id="rId14"/>
    <p:sldId id="271" r:id="rId15"/>
    <p:sldId id="266" r:id="rId16"/>
    <p:sldId id="309" r:id="rId17"/>
    <p:sldId id="272" r:id="rId18"/>
    <p:sldId id="274" r:id="rId19"/>
    <p:sldId id="275" r:id="rId20"/>
    <p:sldId id="273" r:id="rId21"/>
    <p:sldId id="276" r:id="rId22"/>
    <p:sldId id="277" r:id="rId23"/>
    <p:sldId id="278" r:id="rId24"/>
    <p:sldId id="279" r:id="rId25"/>
    <p:sldId id="280" r:id="rId26"/>
    <p:sldId id="281" r:id="rId27"/>
    <p:sldId id="282" r:id="rId28"/>
    <p:sldId id="283" r:id="rId29"/>
    <p:sldId id="284" r:id="rId30"/>
    <p:sldId id="286" r:id="rId31"/>
    <p:sldId id="306"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7" r:id="rId46"/>
    <p:sldId id="304" r:id="rId47"/>
  </p:sldIdLst>
  <p:sldSz cx="9144000" cy="6858000" type="screen4x3"/>
  <p:notesSz cx="7099300" cy="10234613"/>
  <p:defaultTextStyle>
    <a:defPPr>
      <a:defRPr lang="de-DE"/>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0C7"/>
    <a:srgbClr val="D8E4BC"/>
    <a:srgbClr val="808080"/>
    <a:srgbClr val="5F5F5F"/>
    <a:srgbClr val="333333"/>
    <a:srgbClr val="FFFFFF"/>
    <a:srgbClr val="FFD9A8"/>
    <a:srgbClr val="FFD9E3"/>
    <a:srgbClr val="CC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1" autoAdjust="0"/>
    <p:restoredTop sz="94660"/>
  </p:normalViewPr>
  <p:slideViewPr>
    <p:cSldViewPr>
      <p:cViewPr varScale="1">
        <p:scale>
          <a:sx n="151" d="100"/>
          <a:sy n="151" d="100"/>
        </p:scale>
        <p:origin x="144"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Apothekenverkäufe!$B$173</c:f>
              <c:strCache>
                <c:ptCount val="1"/>
                <c:pt idx="0">
                  <c:v>In Apotheken abgegebene Arzneimittel gegen Kopflausbefall </c:v>
                </c:pt>
              </c:strCache>
            </c:strRef>
          </c:tx>
          <c:marker>
            <c:symbol val="none"/>
          </c:marker>
          <c:dLbls>
            <c:spPr>
              <a:solidFill>
                <a:schemeClr val="accent2"/>
              </a:solidFill>
            </c:spPr>
            <c:txPr>
              <a:bodyPr/>
              <a:lstStyle/>
              <a:p>
                <a:pPr>
                  <a:defRPr b="1">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Apothekenverkäufe!$A$174:$A$182</c:f>
              <c:numCache>
                <c:formatCode>General</c:formatCode>
                <c:ptCount val="9"/>
                <c:pt idx="0">
                  <c:v>2003</c:v>
                </c:pt>
                <c:pt idx="1">
                  <c:v>2007</c:v>
                </c:pt>
                <c:pt idx="2">
                  <c:v>2012</c:v>
                </c:pt>
                <c:pt idx="3">
                  <c:v>2013</c:v>
                </c:pt>
                <c:pt idx="4">
                  <c:v>2014</c:v>
                </c:pt>
                <c:pt idx="5">
                  <c:v>2015</c:v>
                </c:pt>
                <c:pt idx="6">
                  <c:v>2016</c:v>
                </c:pt>
                <c:pt idx="7">
                  <c:v>2017</c:v>
                </c:pt>
                <c:pt idx="8">
                  <c:v>2018</c:v>
                </c:pt>
              </c:numCache>
            </c:numRef>
          </c:cat>
          <c:val>
            <c:numRef>
              <c:f>Apothekenverkäufe!$B$174:$B$182</c:f>
              <c:numCache>
                <c:formatCode>#,##0</c:formatCode>
                <c:ptCount val="9"/>
                <c:pt idx="0">
                  <c:v>1416000</c:v>
                </c:pt>
                <c:pt idx="1">
                  <c:v>2315800</c:v>
                </c:pt>
                <c:pt idx="2">
                  <c:v>1475300</c:v>
                </c:pt>
                <c:pt idx="3">
                  <c:v>1513000</c:v>
                </c:pt>
                <c:pt idx="4">
                  <c:v>1773917</c:v>
                </c:pt>
                <c:pt idx="5">
                  <c:v>1885273</c:v>
                </c:pt>
                <c:pt idx="6">
                  <c:v>2148230</c:v>
                </c:pt>
                <c:pt idx="7">
                  <c:v>2452184</c:v>
                </c:pt>
                <c:pt idx="8">
                  <c:v>2510746</c:v>
                </c:pt>
              </c:numCache>
            </c:numRef>
          </c:val>
          <c:smooth val="0"/>
          <c:extLst>
            <c:ext xmlns:c16="http://schemas.microsoft.com/office/drawing/2014/chart" uri="{C3380CC4-5D6E-409C-BE32-E72D297353CC}">
              <c16:uniqueId val="{00000000-F4E8-4C3F-9B7C-BBB98B07431A}"/>
            </c:ext>
          </c:extLst>
        </c:ser>
        <c:dLbls>
          <c:dLblPos val="ctr"/>
          <c:showLegendKey val="0"/>
          <c:showVal val="1"/>
          <c:showCatName val="0"/>
          <c:showSerName val="0"/>
          <c:showPercent val="0"/>
          <c:showBubbleSize val="0"/>
        </c:dLbls>
        <c:smooth val="0"/>
        <c:axId val="205281160"/>
        <c:axId val="205279984"/>
      </c:lineChart>
      <c:catAx>
        <c:axId val="205281160"/>
        <c:scaling>
          <c:orientation val="minMax"/>
        </c:scaling>
        <c:delete val="0"/>
        <c:axPos val="b"/>
        <c:numFmt formatCode="General" sourceLinked="1"/>
        <c:majorTickMark val="out"/>
        <c:minorTickMark val="none"/>
        <c:tickLblPos val="nextTo"/>
        <c:crossAx val="205279984"/>
        <c:crosses val="autoZero"/>
        <c:auto val="1"/>
        <c:lblAlgn val="ctr"/>
        <c:lblOffset val="100"/>
        <c:noMultiLvlLbl val="0"/>
      </c:catAx>
      <c:valAx>
        <c:axId val="205279984"/>
        <c:scaling>
          <c:orientation val="minMax"/>
        </c:scaling>
        <c:delete val="0"/>
        <c:axPos val="l"/>
        <c:majorGridlines/>
        <c:numFmt formatCode="#,##0" sourceLinked="1"/>
        <c:majorTickMark val="out"/>
        <c:minorTickMark val="none"/>
        <c:tickLblPos val="nextTo"/>
        <c:crossAx val="205281160"/>
        <c:crosses val="autoZero"/>
        <c:crossBetween val="between"/>
      </c:valAx>
    </c:plotArea>
    <c:plotVisOnly val="1"/>
    <c:dispBlanksAs val="gap"/>
    <c:showDLblsOverMax val="0"/>
  </c:char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b="0" smtClean="0"/>
            </a:lvl1pPr>
          </a:lstStyle>
          <a:p>
            <a:pPr>
              <a:defRPr/>
            </a:pPr>
            <a:endParaRPr lang="de-DE"/>
          </a:p>
        </p:txBody>
      </p:sp>
      <p:sp>
        <p:nvSpPr>
          <p:cNvPr id="40038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b="0" smtClean="0"/>
            </a:lvl1pPr>
          </a:lstStyle>
          <a:p>
            <a:pPr>
              <a:defRPr/>
            </a:pPr>
            <a:endParaRPr lang="de-DE"/>
          </a:p>
        </p:txBody>
      </p:sp>
      <p:sp>
        <p:nvSpPr>
          <p:cNvPr id="4608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038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0039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b="0" smtClean="0"/>
            </a:lvl1pPr>
          </a:lstStyle>
          <a:p>
            <a:pPr>
              <a:defRPr/>
            </a:pPr>
            <a:endParaRPr lang="de-DE"/>
          </a:p>
        </p:txBody>
      </p:sp>
      <p:sp>
        <p:nvSpPr>
          <p:cNvPr id="40039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b="0" smtClean="0"/>
            </a:lvl1pPr>
          </a:lstStyle>
          <a:p>
            <a:pPr>
              <a:defRPr/>
            </a:pPr>
            <a:fld id="{42AA3863-AA46-4CE1-90B1-A41DC511630A}" type="slidenum">
              <a:rPr lang="de-DE"/>
              <a:pPr>
                <a:defRPr/>
              </a:pPr>
              <a:t>‹Nr.›</a:t>
            </a:fld>
            <a:endParaRPr lang="de-DE"/>
          </a:p>
        </p:txBody>
      </p:sp>
    </p:spTree>
    <p:extLst>
      <p:ext uri="{BB962C8B-B14F-4D97-AF65-F5344CB8AC3E}">
        <p14:creationId xmlns:p14="http://schemas.microsoft.com/office/powerpoint/2010/main" val="1365687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476250"/>
            <a:ext cx="9144000" cy="5976938"/>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nvGrpSpPr>
          <p:cNvPr id="5" name="Group 13"/>
          <p:cNvGrpSpPr>
            <a:grpSpLocks/>
          </p:cNvGrpSpPr>
          <p:nvPr/>
        </p:nvGrpSpPr>
        <p:grpSpPr bwMode="auto">
          <a:xfrm>
            <a:off x="6443663" y="3573463"/>
            <a:ext cx="2058987" cy="2519362"/>
            <a:chOff x="3878" y="2024"/>
            <a:chExt cx="1297" cy="1587"/>
          </a:xfrm>
        </p:grpSpPr>
        <p:sp>
          <p:nvSpPr>
            <p:cNvPr id="6" name="Oval 14"/>
            <p:cNvSpPr>
              <a:spLocks noChangeArrowheads="1"/>
            </p:cNvSpPr>
            <p:nvPr userDrawn="1"/>
          </p:nvSpPr>
          <p:spPr bwMode="auto">
            <a:xfrm>
              <a:off x="3878" y="2980"/>
              <a:ext cx="369" cy="369"/>
            </a:xfrm>
            <a:prstGeom prst="ellipse">
              <a:avLst/>
            </a:prstGeom>
            <a:noFill/>
            <a:ln w="76200">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7" name="Oval 15"/>
            <p:cNvSpPr>
              <a:spLocks noChangeArrowheads="1"/>
            </p:cNvSpPr>
            <p:nvPr userDrawn="1"/>
          </p:nvSpPr>
          <p:spPr bwMode="auto">
            <a:xfrm>
              <a:off x="4129" y="2024"/>
              <a:ext cx="1046" cy="1046"/>
            </a:xfrm>
            <a:prstGeom prst="ellipse">
              <a:avLst/>
            </a:prstGeom>
            <a:noFill/>
            <a:ln w="1143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8" name="Oval 16"/>
            <p:cNvSpPr>
              <a:spLocks noChangeArrowheads="1"/>
            </p:cNvSpPr>
            <p:nvPr userDrawn="1"/>
          </p:nvSpPr>
          <p:spPr bwMode="auto">
            <a:xfrm>
              <a:off x="4332" y="3459"/>
              <a:ext cx="152" cy="152"/>
            </a:xfrm>
            <a:prstGeom prst="ellipse">
              <a:avLst/>
            </a:prstGeom>
            <a:noFill/>
            <a:ln w="44450">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pic>
        <p:nvPicPr>
          <p:cNvPr id="9" name="Picture 19"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477838"/>
            <a:ext cx="25082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476250"/>
            <a:ext cx="123031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476250"/>
            <a:ext cx="34655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18034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8" name="Rectangle 8"/>
          <p:cNvSpPr>
            <a:spLocks noGrp="1" noChangeArrowheads="1"/>
          </p:cNvSpPr>
          <p:nvPr>
            <p:ph type="ctrTitle"/>
          </p:nvPr>
        </p:nvSpPr>
        <p:spPr>
          <a:xfrm>
            <a:off x="468313" y="1989138"/>
            <a:ext cx="7772400" cy="1470025"/>
          </a:xfrm>
        </p:spPr>
        <p:txBody>
          <a:bodyPr anchor="b"/>
          <a:lstStyle>
            <a:lvl1pPr>
              <a:defRPr sz="4200"/>
            </a:lvl1pPr>
          </a:lstStyle>
          <a:p>
            <a:pPr lvl="0"/>
            <a:r>
              <a:rPr lang="de-DE" noProof="0"/>
              <a:t>Titelmasterformat durch Klicken bearbeiten</a:t>
            </a:r>
          </a:p>
        </p:txBody>
      </p:sp>
      <p:sp>
        <p:nvSpPr>
          <p:cNvPr id="358409" name="Rectangle 9"/>
          <p:cNvSpPr>
            <a:spLocks noGrp="1" noChangeArrowheads="1"/>
          </p:cNvSpPr>
          <p:nvPr>
            <p:ph type="subTitle" idx="1"/>
          </p:nvPr>
        </p:nvSpPr>
        <p:spPr>
          <a:xfrm>
            <a:off x="468313" y="3573463"/>
            <a:ext cx="5616575" cy="1511300"/>
          </a:xfrm>
        </p:spPr>
        <p:txBody>
          <a:bodyPr/>
          <a:lstStyle>
            <a:lvl1pPr marL="0" indent="0">
              <a:buFontTx/>
              <a:buNone/>
              <a:defRPr sz="2400"/>
            </a:lvl1pPr>
          </a:lstStyle>
          <a:p>
            <a:pPr lvl="0"/>
            <a:r>
              <a:rPr lang="de-DE" noProof="0"/>
              <a:t>Formatvorlage des Untertitelmasters durch Klicken bearbeiten</a:t>
            </a:r>
          </a:p>
        </p:txBody>
      </p:sp>
    </p:spTree>
    <p:extLst>
      <p:ext uri="{BB962C8B-B14F-4D97-AF65-F5344CB8AC3E}">
        <p14:creationId xmlns:p14="http://schemas.microsoft.com/office/powerpoint/2010/main" val="422407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58508F19-6E2D-48C8-A851-B1DEFF57D658}"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304162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188913"/>
            <a:ext cx="2058988" cy="590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88913"/>
            <a:ext cx="6029325" cy="590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FF9D163B-F4AD-4D9C-AEBB-D24EDF02242F}"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114769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80440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1029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90750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497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16305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37438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504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97114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57DD5A8F-40A9-447E-A537-B73D408D1A45}"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885081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171934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81345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00200"/>
            <a:ext cx="2057400" cy="45259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600200"/>
            <a:ext cx="6019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6898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C6C7D225-F3A7-43D6-901C-553CA549D1D7}"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61211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8313" y="1989138"/>
            <a:ext cx="4038600"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9313" y="1989138"/>
            <a:ext cx="4038600"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0C32E27D-993A-43CF-9485-EC1C5983E7BF}"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8082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17B9B354-FA82-4102-9FCC-FA98E2787DA7}"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337831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0A1AFF47-A82F-46DF-BCD6-BC6FE8508906}"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1675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5489FB31-DC80-4E80-B38D-4397201AA8FD}"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41003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79F4BCEE-2FD5-4655-B035-F7671C3D2F05}"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25538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317C5F12-074A-4532-AB8D-AA20301A8E22}"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412721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453188"/>
            <a:ext cx="9144000" cy="4048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de-DE" altLang="de-DE" b="0"/>
          </a:p>
        </p:txBody>
      </p:sp>
      <p:sp>
        <p:nvSpPr>
          <p:cNvPr id="1027" name="Rectangle 7"/>
          <p:cNvSpPr>
            <a:spLocks noChangeArrowheads="1"/>
          </p:cNvSpPr>
          <p:nvPr/>
        </p:nvSpPr>
        <p:spPr bwMode="auto">
          <a:xfrm>
            <a:off x="0" y="0"/>
            <a:ext cx="9144000" cy="148431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nvGrpSpPr>
          <p:cNvPr id="1028" name="Group 8"/>
          <p:cNvGrpSpPr>
            <a:grpSpLocks/>
          </p:cNvGrpSpPr>
          <p:nvPr/>
        </p:nvGrpSpPr>
        <p:grpSpPr bwMode="auto">
          <a:xfrm>
            <a:off x="7308850" y="188913"/>
            <a:ext cx="1354138" cy="1657350"/>
            <a:chOff x="4649" y="73"/>
            <a:chExt cx="956" cy="1170"/>
          </a:xfrm>
        </p:grpSpPr>
        <p:sp>
          <p:nvSpPr>
            <p:cNvPr id="1033" name="Oval 9"/>
            <p:cNvSpPr>
              <a:spLocks noChangeArrowheads="1"/>
            </p:cNvSpPr>
            <p:nvPr userDrawn="1"/>
          </p:nvSpPr>
          <p:spPr bwMode="auto">
            <a:xfrm>
              <a:off x="4649" y="778"/>
              <a:ext cx="272" cy="272"/>
            </a:xfrm>
            <a:prstGeom prst="ellipse">
              <a:avLst/>
            </a:prstGeom>
            <a:noFill/>
            <a:ln w="50800">
              <a:solidFill>
                <a:srgbClr val="CC0000"/>
              </a:solidFill>
              <a:round/>
              <a:headEnd/>
              <a:tailEnd/>
            </a:ln>
            <a:effectLst/>
            <a:extLst>
              <a:ext uri="{909E8E84-426E-40DD-AFC4-6F175D3DCCD1}">
                <a14:hiddenFill xmlns:a14="http://schemas.microsoft.com/office/drawing/2010/main">
                  <a:solidFill>
                    <a:srgbClr val="FFD9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1034" name="Oval 10"/>
            <p:cNvSpPr>
              <a:spLocks noChangeArrowheads="1"/>
            </p:cNvSpPr>
            <p:nvPr userDrawn="1"/>
          </p:nvSpPr>
          <p:spPr bwMode="auto">
            <a:xfrm>
              <a:off x="4834" y="73"/>
              <a:ext cx="771" cy="771"/>
            </a:xfrm>
            <a:prstGeom prst="ellipse">
              <a:avLst/>
            </a:prstGeom>
            <a:noFill/>
            <a:ln w="76200">
              <a:solidFill>
                <a:srgbClr val="CC0000"/>
              </a:solidFill>
              <a:round/>
              <a:headEnd/>
              <a:tailEnd/>
            </a:ln>
            <a:effectLst/>
            <a:extLst>
              <a:ext uri="{909E8E84-426E-40DD-AFC4-6F175D3DCCD1}">
                <a14:hiddenFill xmlns:a14="http://schemas.microsoft.com/office/drawing/2010/main">
                  <a:solidFill>
                    <a:srgbClr val="FFD9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1035" name="Oval 11"/>
            <p:cNvSpPr>
              <a:spLocks noChangeArrowheads="1"/>
            </p:cNvSpPr>
            <p:nvPr userDrawn="1"/>
          </p:nvSpPr>
          <p:spPr bwMode="auto">
            <a:xfrm>
              <a:off x="4984" y="1131"/>
              <a:ext cx="112" cy="112"/>
            </a:xfrm>
            <a:prstGeom prst="ellipse">
              <a:avLst/>
            </a:prstGeom>
            <a:noFill/>
            <a:ln w="25400">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sp>
        <p:nvSpPr>
          <p:cNvPr id="1029" name="Rectangle 2"/>
          <p:cNvSpPr>
            <a:spLocks noGrp="1" noChangeArrowheads="1"/>
          </p:cNvSpPr>
          <p:nvPr>
            <p:ph type="title"/>
          </p:nvPr>
        </p:nvSpPr>
        <p:spPr bwMode="auto">
          <a:xfrm>
            <a:off x="457200" y="188913"/>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30" name="Rectangle 3"/>
          <p:cNvSpPr>
            <a:spLocks noGrp="1" noChangeArrowheads="1"/>
          </p:cNvSpPr>
          <p:nvPr>
            <p:ph type="body" idx="1"/>
          </p:nvPr>
        </p:nvSpPr>
        <p:spPr bwMode="auto">
          <a:xfrm>
            <a:off x="468313" y="1989138"/>
            <a:ext cx="82296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57381" name="Rectangle 5"/>
          <p:cNvSpPr>
            <a:spLocks noGrp="1" noChangeArrowheads="1"/>
          </p:cNvSpPr>
          <p:nvPr>
            <p:ph type="ftr" sz="quarter" idx="3"/>
          </p:nvPr>
        </p:nvSpPr>
        <p:spPr bwMode="auto">
          <a:xfrm>
            <a:off x="468313" y="6511925"/>
            <a:ext cx="555148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rgbClr val="333333"/>
                </a:solidFill>
              </a:defRPr>
            </a:lvl1pPr>
          </a:lstStyle>
          <a:p>
            <a:pPr>
              <a:defRPr/>
            </a:pPr>
            <a:endParaRPr lang="de-DE"/>
          </a:p>
        </p:txBody>
      </p:sp>
      <p:sp>
        <p:nvSpPr>
          <p:cNvPr id="357382" name="Rectangle 6"/>
          <p:cNvSpPr>
            <a:spLocks noGrp="1" noChangeArrowheads="1"/>
          </p:cNvSpPr>
          <p:nvPr>
            <p:ph type="sldNum" sz="quarter" idx="4"/>
          </p:nvPr>
        </p:nvSpPr>
        <p:spPr bwMode="auto">
          <a:xfrm>
            <a:off x="6553200" y="6176963"/>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rgbClr val="CC0000"/>
                </a:solidFill>
              </a:defRPr>
            </a:lvl1pPr>
          </a:lstStyle>
          <a:p>
            <a:pPr>
              <a:defRPr/>
            </a:pPr>
            <a:r>
              <a:rPr lang="de-DE"/>
              <a:t>|</a:t>
            </a:r>
            <a:r>
              <a:rPr lang="de-DE">
                <a:solidFill>
                  <a:srgbClr val="333333"/>
                </a:solidFill>
              </a:rPr>
              <a:t> </a:t>
            </a:r>
            <a:fld id="{A27CE7F3-8CF8-426D-BC3E-765ED14CABEE}" type="slidenum">
              <a:rPr lang="de-DE">
                <a:solidFill>
                  <a:srgbClr val="333333"/>
                </a:solidFill>
              </a:rPr>
              <a:pPr>
                <a:defRPr/>
              </a:pPr>
              <a:t>‹Nr.›</a:t>
            </a:fld>
            <a:endParaRPr lang="de-DE">
              <a:solidFill>
                <a:srgbClr val="333333"/>
              </a:solidFill>
            </a:endParaRPr>
          </a:p>
        </p:txBody>
      </p:sp>
    </p:spTree>
  </p:cSld>
  <p:clrMap bg1="lt1" tx1="dk1" bg2="lt2" tx2="dk2" accent1="accent1" accent2="accent2" accent3="accent3" accent4="accent4" accent5="accent5" accent6="accent6" hlink="hlink" folHlink="folHlink"/>
  <p:sldLayoutIdLst>
    <p:sldLayoutId id="214748370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800">
          <a:solidFill>
            <a:srgbClr val="333333"/>
          </a:solidFill>
          <a:latin typeface="+mn-lt"/>
        </a:defRPr>
      </a:lvl3pPr>
      <a:lvl4pPr marL="1600200" indent="-228600" algn="l" rtl="0" eaLnBrk="0" fontAlgn="base" hangingPunct="0">
        <a:spcBef>
          <a:spcPct val="20000"/>
        </a:spcBef>
        <a:spcAft>
          <a:spcPct val="0"/>
        </a:spcAft>
        <a:buChar char="–"/>
        <a:defRPr sz="2800">
          <a:solidFill>
            <a:srgbClr val="333333"/>
          </a:solidFill>
          <a:latin typeface="+mn-lt"/>
        </a:defRPr>
      </a:lvl4pPr>
      <a:lvl5pPr marL="2057400" indent="-228600" algn="l" rtl="0" eaLnBrk="0" fontAlgn="base" hangingPunct="0">
        <a:spcBef>
          <a:spcPct val="20000"/>
        </a:spcBef>
        <a:spcAft>
          <a:spcPct val="0"/>
        </a:spcAft>
        <a:buChar char="»"/>
        <a:defRPr sz="2800">
          <a:solidFill>
            <a:srgbClr val="333333"/>
          </a:solidFill>
          <a:latin typeface="+mn-lt"/>
        </a:defRPr>
      </a:lvl5pPr>
      <a:lvl6pPr marL="2514600" indent="-228600" algn="l" rtl="0" fontAlgn="base">
        <a:spcBef>
          <a:spcPct val="20000"/>
        </a:spcBef>
        <a:spcAft>
          <a:spcPct val="0"/>
        </a:spcAft>
        <a:buChar char="»"/>
        <a:defRPr sz="2800">
          <a:solidFill>
            <a:srgbClr val="333333"/>
          </a:solidFill>
          <a:latin typeface="+mn-lt"/>
        </a:defRPr>
      </a:lvl6pPr>
      <a:lvl7pPr marL="2971800" indent="-228600" algn="l" rtl="0" fontAlgn="base">
        <a:spcBef>
          <a:spcPct val="20000"/>
        </a:spcBef>
        <a:spcAft>
          <a:spcPct val="0"/>
        </a:spcAft>
        <a:buChar char="»"/>
        <a:defRPr sz="2800">
          <a:solidFill>
            <a:srgbClr val="333333"/>
          </a:solidFill>
          <a:latin typeface="+mn-lt"/>
        </a:defRPr>
      </a:lvl7pPr>
      <a:lvl8pPr marL="3429000" indent="-228600" algn="l" rtl="0" fontAlgn="base">
        <a:spcBef>
          <a:spcPct val="20000"/>
        </a:spcBef>
        <a:spcAft>
          <a:spcPct val="0"/>
        </a:spcAft>
        <a:buChar char="»"/>
        <a:defRPr sz="2800">
          <a:solidFill>
            <a:srgbClr val="333333"/>
          </a:solidFill>
          <a:latin typeface="+mn-lt"/>
        </a:defRPr>
      </a:lvl8pPr>
      <a:lvl9pPr marL="3886200" indent="-228600" algn="l" rtl="0" fontAlgn="base">
        <a:spcBef>
          <a:spcPct val="20000"/>
        </a:spcBef>
        <a:spcAft>
          <a:spcPct val="0"/>
        </a:spcAft>
        <a:buChar char="»"/>
        <a:defRPr sz="2800">
          <a:solidFill>
            <a:srgbClr val="33333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6858000"/>
          </a:xfrm>
          <a:prstGeom prst="rect">
            <a:avLst/>
          </a:prstGeom>
          <a:solidFill>
            <a:srgbClr val="FFD9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2051" name="Rectangle 2"/>
          <p:cNvSpPr>
            <a:spLocks noChangeArrowheads="1"/>
          </p:cNvSpPr>
          <p:nvPr/>
        </p:nvSpPr>
        <p:spPr bwMode="auto">
          <a:xfrm>
            <a:off x="0" y="6453188"/>
            <a:ext cx="9144000" cy="4048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de-DE" altLang="de-DE" b="0"/>
          </a:p>
        </p:txBody>
      </p:sp>
      <p:sp>
        <p:nvSpPr>
          <p:cNvPr id="2052" name="Rectangle 3"/>
          <p:cNvSpPr>
            <a:spLocks noChangeArrowheads="1"/>
          </p:cNvSpPr>
          <p:nvPr/>
        </p:nvSpPr>
        <p:spPr bwMode="auto">
          <a:xfrm>
            <a:off x="0" y="0"/>
            <a:ext cx="9144000" cy="476250"/>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nvGrpSpPr>
          <p:cNvPr id="2053" name="Group 4"/>
          <p:cNvGrpSpPr>
            <a:grpSpLocks/>
          </p:cNvGrpSpPr>
          <p:nvPr/>
        </p:nvGrpSpPr>
        <p:grpSpPr bwMode="auto">
          <a:xfrm>
            <a:off x="7308850" y="188913"/>
            <a:ext cx="1354138" cy="1657350"/>
            <a:chOff x="4649" y="73"/>
            <a:chExt cx="956" cy="1170"/>
          </a:xfrm>
        </p:grpSpPr>
        <p:sp>
          <p:nvSpPr>
            <p:cNvPr id="2056" name="Oval 5"/>
            <p:cNvSpPr>
              <a:spLocks noChangeArrowheads="1"/>
            </p:cNvSpPr>
            <p:nvPr userDrawn="1"/>
          </p:nvSpPr>
          <p:spPr bwMode="auto">
            <a:xfrm>
              <a:off x="4649" y="778"/>
              <a:ext cx="272" cy="272"/>
            </a:xfrm>
            <a:prstGeom prst="ellipse">
              <a:avLst/>
            </a:prstGeom>
            <a:solidFill>
              <a:srgbClr val="FFD9A8"/>
            </a:solidFill>
            <a:ln w="508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2057" name="Oval 6"/>
            <p:cNvSpPr>
              <a:spLocks noChangeArrowheads="1"/>
            </p:cNvSpPr>
            <p:nvPr userDrawn="1"/>
          </p:nvSpPr>
          <p:spPr bwMode="auto">
            <a:xfrm>
              <a:off x="4834" y="73"/>
              <a:ext cx="771" cy="771"/>
            </a:xfrm>
            <a:prstGeom prst="ellipse">
              <a:avLst/>
            </a:prstGeom>
            <a:noFill/>
            <a:ln w="76200">
              <a:solidFill>
                <a:srgbClr val="CC0000"/>
              </a:solidFill>
              <a:round/>
              <a:headEnd/>
              <a:tailEnd/>
            </a:ln>
            <a:effectLst/>
            <a:extLst>
              <a:ext uri="{909E8E84-426E-40DD-AFC4-6F175D3DCCD1}">
                <a14:hiddenFill xmlns:a14="http://schemas.microsoft.com/office/drawing/2010/main">
                  <a:solidFill>
                    <a:srgbClr val="FFD9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2058" name="Oval 7"/>
            <p:cNvSpPr>
              <a:spLocks noChangeArrowheads="1"/>
            </p:cNvSpPr>
            <p:nvPr userDrawn="1"/>
          </p:nvSpPr>
          <p:spPr bwMode="auto">
            <a:xfrm>
              <a:off x="4984" y="1131"/>
              <a:ext cx="112" cy="112"/>
            </a:xfrm>
            <a:prstGeom prst="ellipse">
              <a:avLst/>
            </a:prstGeom>
            <a:noFill/>
            <a:ln w="25400">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sp>
        <p:nvSpPr>
          <p:cNvPr id="2054" name="Rectangle 8"/>
          <p:cNvSpPr>
            <a:spLocks noGrp="1" noChangeArrowheads="1"/>
          </p:cNvSpPr>
          <p:nvPr>
            <p:ph type="title"/>
          </p:nvPr>
        </p:nvSpPr>
        <p:spPr bwMode="auto">
          <a:xfrm>
            <a:off x="468313" y="2636838"/>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2055" name="Text Box 15"/>
          <p:cNvSpPr txBox="1">
            <a:spLocks noChangeArrowheads="1"/>
          </p:cNvSpPr>
          <p:nvPr/>
        </p:nvSpPr>
        <p:spPr bwMode="auto">
          <a:xfrm>
            <a:off x="755650" y="3860800"/>
            <a:ext cx="432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de-DE" altLang="de-DE" b="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3200" b="1">
          <a:solidFill>
            <a:srgbClr val="CC0000"/>
          </a:solidFill>
          <a:latin typeface="+mj-lt"/>
          <a:ea typeface="+mj-ea"/>
          <a:cs typeface="+mj-cs"/>
        </a:defRPr>
      </a:lvl1pPr>
      <a:lvl2pPr algn="l" rtl="0" eaLnBrk="0" fontAlgn="base" hangingPunct="0">
        <a:spcBef>
          <a:spcPct val="0"/>
        </a:spcBef>
        <a:spcAft>
          <a:spcPct val="0"/>
        </a:spcAft>
        <a:defRPr sz="3200" b="1">
          <a:solidFill>
            <a:srgbClr val="CC0000"/>
          </a:solidFill>
          <a:latin typeface="Arial" charset="0"/>
        </a:defRPr>
      </a:lvl2pPr>
      <a:lvl3pPr algn="l" rtl="0" eaLnBrk="0" fontAlgn="base" hangingPunct="0">
        <a:spcBef>
          <a:spcPct val="0"/>
        </a:spcBef>
        <a:spcAft>
          <a:spcPct val="0"/>
        </a:spcAft>
        <a:defRPr sz="3200" b="1">
          <a:solidFill>
            <a:srgbClr val="CC0000"/>
          </a:solidFill>
          <a:latin typeface="Arial" charset="0"/>
        </a:defRPr>
      </a:lvl3pPr>
      <a:lvl4pPr algn="l" rtl="0" eaLnBrk="0" fontAlgn="base" hangingPunct="0">
        <a:spcBef>
          <a:spcPct val="0"/>
        </a:spcBef>
        <a:spcAft>
          <a:spcPct val="0"/>
        </a:spcAft>
        <a:defRPr sz="3200" b="1">
          <a:solidFill>
            <a:srgbClr val="CC0000"/>
          </a:solidFill>
          <a:latin typeface="Arial" charset="0"/>
        </a:defRPr>
      </a:lvl4pPr>
      <a:lvl5pPr algn="l" rtl="0" eaLnBrk="0" fontAlgn="base" hangingPunct="0">
        <a:spcBef>
          <a:spcPct val="0"/>
        </a:spcBef>
        <a:spcAft>
          <a:spcPct val="0"/>
        </a:spcAft>
        <a:defRPr sz="3200" b="1">
          <a:solidFill>
            <a:srgbClr val="CC0000"/>
          </a:solidFill>
          <a:latin typeface="Arial" charset="0"/>
        </a:defRPr>
      </a:lvl5pPr>
      <a:lvl6pPr marL="457200" algn="l" rtl="0" fontAlgn="base">
        <a:spcBef>
          <a:spcPct val="0"/>
        </a:spcBef>
        <a:spcAft>
          <a:spcPct val="0"/>
        </a:spcAft>
        <a:defRPr sz="3200" b="1">
          <a:solidFill>
            <a:srgbClr val="CC0000"/>
          </a:solidFill>
          <a:latin typeface="Arial" charset="0"/>
        </a:defRPr>
      </a:lvl6pPr>
      <a:lvl7pPr marL="914400" algn="l" rtl="0" fontAlgn="base">
        <a:spcBef>
          <a:spcPct val="0"/>
        </a:spcBef>
        <a:spcAft>
          <a:spcPct val="0"/>
        </a:spcAft>
        <a:defRPr sz="3200" b="1">
          <a:solidFill>
            <a:srgbClr val="CC0000"/>
          </a:solidFill>
          <a:latin typeface="Arial" charset="0"/>
        </a:defRPr>
      </a:lvl7pPr>
      <a:lvl8pPr marL="1371600" algn="l" rtl="0" fontAlgn="base">
        <a:spcBef>
          <a:spcPct val="0"/>
        </a:spcBef>
        <a:spcAft>
          <a:spcPct val="0"/>
        </a:spcAft>
        <a:defRPr sz="3200" b="1">
          <a:solidFill>
            <a:srgbClr val="CC0000"/>
          </a:solidFill>
          <a:latin typeface="Arial" charset="0"/>
        </a:defRPr>
      </a:lvl8pPr>
      <a:lvl9pPr marL="1828800" algn="l" rtl="0" fontAlgn="base">
        <a:spcBef>
          <a:spcPct val="0"/>
        </a:spcBef>
        <a:spcAft>
          <a:spcPct val="0"/>
        </a:spcAft>
        <a:defRPr sz="3200" b="1">
          <a:solidFill>
            <a:srgbClr val="CC0000"/>
          </a:solidFill>
          <a:latin typeface="Arial" charset="0"/>
        </a:defRPr>
      </a:lvl9pPr>
    </p:titleStyle>
    <p:bodyStyle>
      <a:lvl1pPr marL="342900" indent="-342900" algn="l" rtl="0" eaLnBrk="0" fontAlgn="base" hangingPunct="0">
        <a:spcBef>
          <a:spcPct val="20000"/>
        </a:spcBef>
        <a:spcAft>
          <a:spcPct val="0"/>
        </a:spcAft>
        <a:buChar char="•"/>
        <a:defRPr sz="28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800">
          <a:solidFill>
            <a:srgbClr val="333333"/>
          </a:solidFill>
          <a:latin typeface="+mn-lt"/>
        </a:defRPr>
      </a:lvl3pPr>
      <a:lvl4pPr marL="1600200" indent="-228600" algn="l" rtl="0" eaLnBrk="0" fontAlgn="base" hangingPunct="0">
        <a:spcBef>
          <a:spcPct val="20000"/>
        </a:spcBef>
        <a:spcAft>
          <a:spcPct val="0"/>
        </a:spcAft>
        <a:buChar char="–"/>
        <a:defRPr sz="2800">
          <a:solidFill>
            <a:srgbClr val="333333"/>
          </a:solidFill>
          <a:latin typeface="+mn-lt"/>
        </a:defRPr>
      </a:lvl4pPr>
      <a:lvl5pPr marL="2057400" indent="-228600" algn="l" rtl="0" eaLnBrk="0" fontAlgn="base" hangingPunct="0">
        <a:spcBef>
          <a:spcPct val="20000"/>
        </a:spcBef>
        <a:spcAft>
          <a:spcPct val="0"/>
        </a:spcAft>
        <a:buChar char="»"/>
        <a:defRPr sz="2800">
          <a:solidFill>
            <a:srgbClr val="333333"/>
          </a:solidFill>
          <a:latin typeface="+mn-lt"/>
        </a:defRPr>
      </a:lvl5pPr>
      <a:lvl6pPr marL="2514600" indent="-228600" algn="l" rtl="0" fontAlgn="base">
        <a:spcBef>
          <a:spcPct val="20000"/>
        </a:spcBef>
        <a:spcAft>
          <a:spcPct val="0"/>
        </a:spcAft>
        <a:buChar char="»"/>
        <a:defRPr sz="2800">
          <a:solidFill>
            <a:srgbClr val="333333"/>
          </a:solidFill>
          <a:latin typeface="+mn-lt"/>
        </a:defRPr>
      </a:lvl6pPr>
      <a:lvl7pPr marL="2971800" indent="-228600" algn="l" rtl="0" fontAlgn="base">
        <a:spcBef>
          <a:spcPct val="20000"/>
        </a:spcBef>
        <a:spcAft>
          <a:spcPct val="0"/>
        </a:spcAft>
        <a:buChar char="»"/>
        <a:defRPr sz="2800">
          <a:solidFill>
            <a:srgbClr val="333333"/>
          </a:solidFill>
          <a:latin typeface="+mn-lt"/>
        </a:defRPr>
      </a:lvl7pPr>
      <a:lvl8pPr marL="3429000" indent="-228600" algn="l" rtl="0" fontAlgn="base">
        <a:spcBef>
          <a:spcPct val="20000"/>
        </a:spcBef>
        <a:spcAft>
          <a:spcPct val="0"/>
        </a:spcAft>
        <a:buChar char="»"/>
        <a:defRPr sz="2800">
          <a:solidFill>
            <a:srgbClr val="333333"/>
          </a:solidFill>
          <a:latin typeface="+mn-lt"/>
        </a:defRPr>
      </a:lvl8pPr>
      <a:lvl9pPr marL="3886200" indent="-228600" algn="l" rtl="0" fontAlgn="base">
        <a:spcBef>
          <a:spcPct val="20000"/>
        </a:spcBef>
        <a:spcAft>
          <a:spcPct val="0"/>
        </a:spcAft>
        <a:buChar char="»"/>
        <a:defRPr sz="2800">
          <a:solidFill>
            <a:srgbClr val="33333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de-DE" altLang="de-DE"/>
              <a:t>Aus für die Laus</a:t>
            </a:r>
          </a:p>
        </p:txBody>
      </p:sp>
      <p:sp>
        <p:nvSpPr>
          <p:cNvPr id="4099" name="Rectangle 3"/>
          <p:cNvSpPr>
            <a:spLocks noGrp="1" noChangeArrowheads="1"/>
          </p:cNvSpPr>
          <p:nvPr>
            <p:ph type="subTitle" idx="1"/>
          </p:nvPr>
        </p:nvSpPr>
        <p:spPr/>
        <p:txBody>
          <a:bodyPr/>
          <a:lstStyle/>
          <a:p>
            <a:pPr eaLnBrk="1" hangingPunct="1">
              <a:tabLst>
                <a:tab pos="2419350" algn="l"/>
              </a:tabLst>
            </a:pPr>
            <a:r>
              <a:rPr lang="de-DE" altLang="de-DE" dirty="0"/>
              <a:t>Strategien gegen eine der häufigsten Infektionskrankheiten im Kindesalter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940425" y="4437063"/>
            <a:ext cx="2952750" cy="1143000"/>
          </a:xfrm>
        </p:spPr>
        <p:txBody>
          <a:bodyPr/>
          <a:lstStyle/>
          <a:p>
            <a:pPr eaLnBrk="1" hangingPunct="1"/>
            <a:r>
              <a:rPr lang="de-DE" altLang="de-DE"/>
              <a:t>Die Kopflaus</a:t>
            </a:r>
            <a:br>
              <a:rPr lang="de-DE" altLang="de-DE"/>
            </a:br>
            <a:r>
              <a:rPr lang="de-DE" altLang="de-DE" sz="2000"/>
              <a:t>siebzigfach vergrößert</a:t>
            </a:r>
          </a:p>
        </p:txBody>
      </p:sp>
      <p:pic>
        <p:nvPicPr>
          <p:cNvPr id="12291" name="Picture 3" descr="Kopflausmit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08050"/>
            <a:ext cx="4151313"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A1D5EA31-C6D9-4111-9E80-AC60A761CBE4}" type="slidenum">
              <a:rPr lang="de-DE" altLang="de-DE" b="0">
                <a:solidFill>
                  <a:srgbClr val="333333"/>
                </a:solidFill>
              </a:rPr>
              <a:pPr eaLnBrk="1" hangingPunct="1"/>
              <a:t>11</a:t>
            </a:fld>
            <a:endParaRPr lang="de-DE" altLang="de-DE" b="0">
              <a:solidFill>
                <a:srgbClr val="333333"/>
              </a:solidFill>
            </a:endParaRPr>
          </a:p>
        </p:txBody>
      </p:sp>
      <p:sp>
        <p:nvSpPr>
          <p:cNvPr id="13315" name="Rectangle 2"/>
          <p:cNvSpPr>
            <a:spLocks noGrp="1" noChangeArrowheads="1"/>
          </p:cNvSpPr>
          <p:nvPr>
            <p:ph type="title"/>
          </p:nvPr>
        </p:nvSpPr>
        <p:spPr/>
        <p:txBody>
          <a:bodyPr/>
          <a:lstStyle/>
          <a:p>
            <a:pPr eaLnBrk="1" hangingPunct="1"/>
            <a:r>
              <a:rPr lang="de-DE" altLang="de-DE"/>
              <a:t>Biologie der Kopflaus</a:t>
            </a:r>
          </a:p>
        </p:txBody>
      </p:sp>
      <p:sp>
        <p:nvSpPr>
          <p:cNvPr id="13316" name="Rectangle 3"/>
          <p:cNvSpPr>
            <a:spLocks noGrp="1" noChangeArrowheads="1"/>
          </p:cNvSpPr>
          <p:nvPr>
            <p:ph type="body" idx="1"/>
          </p:nvPr>
        </p:nvSpPr>
        <p:spPr/>
        <p:txBody>
          <a:bodyPr/>
          <a:lstStyle/>
          <a:p>
            <a:pPr marL="533400" indent="-533400" eaLnBrk="1" hangingPunct="1">
              <a:lnSpc>
                <a:spcPct val="90000"/>
              </a:lnSpc>
            </a:pPr>
            <a:r>
              <a:rPr lang="de-DE" altLang="de-DE"/>
              <a:t>Läuse sind flügellose Insekten  </a:t>
            </a:r>
            <a:endParaRPr lang="de-DE" altLang="de-DE" sz="2400"/>
          </a:p>
          <a:p>
            <a:pPr marL="1077913" lvl="1" indent="-533400" eaLnBrk="1" hangingPunct="1">
              <a:lnSpc>
                <a:spcPct val="90000"/>
              </a:lnSpc>
              <a:buFont typeface="Wingdings 3" pitchFamily="18" charset="2"/>
              <a:buChar char="["/>
            </a:pPr>
            <a:r>
              <a:rPr lang="de-DE" altLang="de-DE" sz="1800">
                <a:solidFill>
                  <a:srgbClr val="FF9933"/>
                </a:solidFill>
              </a:rPr>
              <a:t>sie leben ausschließlich im menschlichen Haupthaar</a:t>
            </a:r>
            <a:r>
              <a:rPr lang="de-DE" altLang="de-DE" sz="1800"/>
              <a:t> </a:t>
            </a:r>
          </a:p>
          <a:p>
            <a:pPr marL="1077913" lvl="1" indent="-533400" eaLnBrk="1" hangingPunct="1">
              <a:lnSpc>
                <a:spcPct val="90000"/>
              </a:lnSpc>
              <a:buFont typeface="Wingdings 3" pitchFamily="18" charset="2"/>
              <a:buChar char="["/>
            </a:pPr>
            <a:r>
              <a:rPr lang="de-DE" altLang="de-DE" sz="1800">
                <a:solidFill>
                  <a:srgbClr val="FF9933"/>
                </a:solidFill>
              </a:rPr>
              <a:t>sie können nur von Mensch zu Mensch übertragen werden</a:t>
            </a:r>
          </a:p>
          <a:p>
            <a:pPr marL="1077913" lvl="1" indent="-533400" eaLnBrk="1" hangingPunct="1">
              <a:lnSpc>
                <a:spcPct val="90000"/>
              </a:lnSpc>
              <a:buFont typeface="Wingdings 3" pitchFamily="18" charset="2"/>
              <a:buChar char="["/>
            </a:pPr>
            <a:r>
              <a:rPr lang="de-DE" altLang="de-DE" sz="1800">
                <a:solidFill>
                  <a:srgbClr val="FF9933"/>
                </a:solidFill>
              </a:rPr>
              <a:t>sie ernähren sich ausschließlich von Menschenblut</a:t>
            </a:r>
          </a:p>
          <a:p>
            <a:pPr marL="1077913" lvl="1" indent="-533400" eaLnBrk="1" hangingPunct="1">
              <a:lnSpc>
                <a:spcPct val="90000"/>
              </a:lnSpc>
              <a:buFont typeface="Wingdings 3" pitchFamily="18" charset="2"/>
              <a:buChar char="["/>
            </a:pPr>
            <a:r>
              <a:rPr lang="de-DE" altLang="de-DE" sz="1800">
                <a:solidFill>
                  <a:srgbClr val="FF9933"/>
                </a:solidFill>
              </a:rPr>
              <a:t>abseits des menschlichen Kopfes überleben sie nur wenige Tage</a:t>
            </a:r>
          </a:p>
          <a:p>
            <a:pPr marL="533400" indent="-533400" eaLnBrk="1" hangingPunct="1">
              <a:lnSpc>
                <a:spcPct val="90000"/>
              </a:lnSpc>
            </a:pPr>
            <a:r>
              <a:rPr lang="de-DE" altLang="de-DE"/>
              <a:t>Läuse sind flinke Insekten</a:t>
            </a:r>
          </a:p>
          <a:p>
            <a:pPr marL="1077913" lvl="1" indent="-533400" eaLnBrk="1" hangingPunct="1">
              <a:lnSpc>
                <a:spcPct val="90000"/>
              </a:lnSpc>
              <a:buFont typeface="Wingdings 3" pitchFamily="18" charset="2"/>
              <a:buChar char="["/>
            </a:pPr>
            <a:r>
              <a:rPr lang="de-DE" altLang="de-DE" sz="1800">
                <a:solidFill>
                  <a:srgbClr val="FF9933"/>
                </a:solidFill>
              </a:rPr>
              <a:t>sie verfügen über drei klauenartig ausgebildete Beinpaare</a:t>
            </a:r>
          </a:p>
          <a:p>
            <a:pPr marL="1077913" lvl="1" indent="-533400" eaLnBrk="1" hangingPunct="1">
              <a:lnSpc>
                <a:spcPct val="90000"/>
              </a:lnSpc>
              <a:buFont typeface="Wingdings 3" pitchFamily="18" charset="2"/>
              <a:buChar char="["/>
            </a:pPr>
            <a:r>
              <a:rPr lang="de-DE" altLang="de-DE" sz="1800">
                <a:solidFill>
                  <a:srgbClr val="FF9933"/>
                </a:solidFill>
              </a:rPr>
              <a:t>mit ihren Klauen laufen sie über Haare wie Züge auf Schienen</a:t>
            </a:r>
          </a:p>
          <a:p>
            <a:pPr marL="533400" indent="-533400" eaLnBrk="1" hangingPunct="1">
              <a:lnSpc>
                <a:spcPct val="90000"/>
              </a:lnSpc>
            </a:pPr>
            <a:r>
              <a:rPr lang="de-DE" altLang="de-DE"/>
              <a:t>Läuse durchleben verschiedene Stadien </a:t>
            </a:r>
          </a:p>
          <a:p>
            <a:pPr marL="1077913" lvl="1" indent="-533400" eaLnBrk="1" hangingPunct="1">
              <a:lnSpc>
                <a:spcPct val="90000"/>
              </a:lnSpc>
              <a:buFont typeface="Wingdings 3" pitchFamily="18" charset="2"/>
              <a:buChar char="["/>
            </a:pPr>
            <a:r>
              <a:rPr lang="de-DE" altLang="de-DE" sz="1800">
                <a:solidFill>
                  <a:srgbClr val="FF9933"/>
                </a:solidFill>
              </a:rPr>
              <a:t>erwachsene Läuse -&gt; Laus-Eier (Nissen) -&gt; Jung-Läuse (Larven)</a:t>
            </a:r>
          </a:p>
          <a:p>
            <a:pPr marL="1077913" lvl="1" indent="-533400" eaLnBrk="1" hangingPunct="1">
              <a:lnSpc>
                <a:spcPct val="90000"/>
              </a:lnSpc>
              <a:buFont typeface="Wingdings 3" pitchFamily="18" charset="2"/>
              <a:buChar char="["/>
            </a:pPr>
            <a:r>
              <a:rPr lang="de-DE" altLang="de-DE" sz="1800">
                <a:solidFill>
                  <a:srgbClr val="FF9933"/>
                </a:solidFill>
              </a:rPr>
              <a:t>jedes Laus-Weibchen legt im Laufe seines etwa 4-wöchigen Lebens rund 100 Eier und befestigt diese am Haar dicht an der Haarbasis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7983" y="492193"/>
            <a:ext cx="3600450" cy="1143000"/>
          </a:xfrm>
        </p:spPr>
        <p:txBody>
          <a:bodyPr/>
          <a:lstStyle/>
          <a:p>
            <a:pPr eaLnBrk="1" hangingPunct="1"/>
            <a:r>
              <a:rPr lang="de-DE" altLang="de-DE" sz="2800" dirty="0"/>
              <a:t>Die Kopflausfamilie</a:t>
            </a:r>
            <a:br>
              <a:rPr lang="de-DE" altLang="de-DE" sz="2800" dirty="0"/>
            </a:br>
            <a:endParaRPr lang="de-DE" altLang="de-DE" sz="1800" dirty="0"/>
          </a:p>
        </p:txBody>
      </p:sp>
      <p:sp>
        <p:nvSpPr>
          <p:cNvPr id="14345" name="Text Box 12"/>
          <p:cNvSpPr txBox="1">
            <a:spLocks noChangeArrowheads="1"/>
          </p:cNvSpPr>
          <p:nvPr/>
        </p:nvSpPr>
        <p:spPr bwMode="auto">
          <a:xfrm>
            <a:off x="395288" y="3500438"/>
            <a:ext cx="1871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200" b="1" i="0" u="none" strike="noStrike" kern="1200" cap="none" spc="0" normalizeH="0" baseline="0" noProof="0">
                <a:ln>
                  <a:noFill/>
                </a:ln>
                <a:solidFill>
                  <a:srgbClr val="CC0000"/>
                </a:solidFill>
                <a:effectLst/>
                <a:uLnTx/>
                <a:uFillTx/>
                <a:latin typeface="Arial" charset="0"/>
                <a:ea typeface="+mn-ea"/>
                <a:cs typeface="+mn-cs"/>
              </a:rPr>
              <a:t>Männchen (2,4-2,6 mm)</a:t>
            </a:r>
          </a:p>
        </p:txBody>
      </p:sp>
      <p:sp>
        <p:nvSpPr>
          <p:cNvPr id="14346" name="Text Box 13"/>
          <p:cNvSpPr txBox="1">
            <a:spLocks noChangeArrowheads="1"/>
          </p:cNvSpPr>
          <p:nvPr/>
        </p:nvSpPr>
        <p:spPr bwMode="auto">
          <a:xfrm>
            <a:off x="2197100" y="3500438"/>
            <a:ext cx="187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200" b="1" i="0" u="none" strike="noStrike" kern="1200" cap="none" spc="0" normalizeH="0" baseline="0" noProof="0">
                <a:ln>
                  <a:noFill/>
                </a:ln>
                <a:solidFill>
                  <a:srgbClr val="CC0000"/>
                </a:solidFill>
                <a:effectLst/>
                <a:uLnTx/>
                <a:uFillTx/>
                <a:latin typeface="Arial" charset="0"/>
                <a:ea typeface="+mn-ea"/>
                <a:cs typeface="+mn-cs"/>
              </a:rPr>
              <a:t>Weibchen (2,6-3,1 mm)</a:t>
            </a:r>
          </a:p>
        </p:txBody>
      </p:sp>
      <p:sp>
        <p:nvSpPr>
          <p:cNvPr id="14347" name="Text Box 14"/>
          <p:cNvSpPr txBox="1">
            <a:spLocks noChangeArrowheads="1"/>
          </p:cNvSpPr>
          <p:nvPr/>
        </p:nvSpPr>
        <p:spPr bwMode="auto">
          <a:xfrm>
            <a:off x="395288" y="5746750"/>
            <a:ext cx="1871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200" b="1" i="0" u="none" strike="noStrike" kern="1200" cap="none" spc="0" normalizeH="0" baseline="0" noProof="0">
                <a:ln>
                  <a:noFill/>
                </a:ln>
                <a:solidFill>
                  <a:srgbClr val="CC0000"/>
                </a:solidFill>
                <a:effectLst/>
                <a:uLnTx/>
                <a:uFillTx/>
                <a:latin typeface="Arial" charset="0"/>
                <a:ea typeface="+mn-ea"/>
                <a:cs typeface="+mn-cs"/>
              </a:rPr>
              <a:t>Nissen (0,8 x 0,3 mm)</a:t>
            </a:r>
          </a:p>
        </p:txBody>
      </p:sp>
      <p:sp>
        <p:nvSpPr>
          <p:cNvPr id="14348" name="Text Box 15"/>
          <p:cNvSpPr txBox="1">
            <a:spLocks noChangeArrowheads="1"/>
          </p:cNvSpPr>
          <p:nvPr/>
        </p:nvSpPr>
        <p:spPr bwMode="auto">
          <a:xfrm>
            <a:off x="4500563" y="5430679"/>
            <a:ext cx="2520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200" b="1" i="0" u="none" strike="noStrike" kern="1200" cap="none" spc="0" normalizeH="0" baseline="0" noProof="0" dirty="0">
                <a:ln>
                  <a:noFill/>
                </a:ln>
                <a:solidFill>
                  <a:srgbClr val="CC0000"/>
                </a:solidFill>
                <a:effectLst/>
                <a:uLnTx/>
                <a:uFillTx/>
                <a:latin typeface="Arial" charset="0"/>
                <a:ea typeface="+mn-ea"/>
                <a:cs typeface="+mn-cs"/>
              </a:rPr>
              <a:t>1. Larvenstadium (0,8-1,0 mm)</a:t>
            </a:r>
          </a:p>
        </p:txBody>
      </p:sp>
      <p:sp>
        <p:nvSpPr>
          <p:cNvPr id="14349" name="Text Box 16"/>
          <p:cNvSpPr txBox="1">
            <a:spLocks noChangeArrowheads="1"/>
          </p:cNvSpPr>
          <p:nvPr/>
        </p:nvSpPr>
        <p:spPr bwMode="auto">
          <a:xfrm>
            <a:off x="4500563" y="5733256"/>
            <a:ext cx="2520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200" b="1" i="0" u="none" strike="noStrike" kern="1200" cap="none" spc="0" normalizeH="0" baseline="0" noProof="0" dirty="0">
                <a:ln>
                  <a:noFill/>
                </a:ln>
                <a:solidFill>
                  <a:srgbClr val="CC0000"/>
                </a:solidFill>
                <a:effectLst/>
                <a:uLnTx/>
                <a:uFillTx/>
                <a:latin typeface="Arial" charset="0"/>
                <a:ea typeface="+mn-ea"/>
                <a:cs typeface="+mn-cs"/>
              </a:rPr>
              <a:t>2. Larvenstadium (1,5-1,8 mm)</a:t>
            </a:r>
          </a:p>
        </p:txBody>
      </p:sp>
      <p:sp>
        <p:nvSpPr>
          <p:cNvPr id="14350" name="Text Box 17"/>
          <p:cNvSpPr txBox="1">
            <a:spLocks noChangeArrowheads="1"/>
          </p:cNvSpPr>
          <p:nvPr/>
        </p:nvSpPr>
        <p:spPr bwMode="auto">
          <a:xfrm>
            <a:off x="4500563" y="6031072"/>
            <a:ext cx="2520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altLang="de-DE" sz="1200" b="1" i="0" u="none" strike="noStrike" kern="1200" cap="none" spc="0" normalizeH="0" baseline="0" noProof="0" dirty="0">
                <a:ln>
                  <a:noFill/>
                </a:ln>
                <a:solidFill>
                  <a:srgbClr val="CC0000"/>
                </a:solidFill>
                <a:effectLst/>
                <a:uLnTx/>
                <a:uFillTx/>
                <a:latin typeface="Arial" charset="0"/>
                <a:ea typeface="+mn-ea"/>
                <a:cs typeface="+mn-cs"/>
              </a:rPr>
              <a:t>3. Larvenstadium (2,0-2,2 mm)</a:t>
            </a:r>
          </a:p>
        </p:txBody>
      </p:sp>
      <p:pic>
        <p:nvPicPr>
          <p:cNvPr id="3" name="Grafik 2">
            <a:extLst>
              <a:ext uri="{FF2B5EF4-FFF2-40B4-BE49-F238E27FC236}">
                <a16:creationId xmlns:a16="http://schemas.microsoft.com/office/drawing/2014/main" id="{332CC393-227D-F49E-DB89-89AEF23FC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993" y="1412842"/>
            <a:ext cx="1226251" cy="1972891"/>
          </a:xfrm>
          <a:prstGeom prst="rect">
            <a:avLst/>
          </a:prstGeom>
        </p:spPr>
      </p:pic>
      <p:pic>
        <p:nvPicPr>
          <p:cNvPr id="6" name="Grafik 5">
            <a:extLst>
              <a:ext uri="{FF2B5EF4-FFF2-40B4-BE49-F238E27FC236}">
                <a16:creationId xmlns:a16="http://schemas.microsoft.com/office/drawing/2014/main" id="{6FE6F0CC-0559-0395-C7C4-778AD8FA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178687"/>
            <a:ext cx="1440160" cy="2207046"/>
          </a:xfrm>
          <a:prstGeom prst="rect">
            <a:avLst/>
          </a:prstGeom>
        </p:spPr>
      </p:pic>
      <p:pic>
        <p:nvPicPr>
          <p:cNvPr id="8" name="Grafik 7">
            <a:extLst>
              <a:ext uri="{FF2B5EF4-FFF2-40B4-BE49-F238E27FC236}">
                <a16:creationId xmlns:a16="http://schemas.microsoft.com/office/drawing/2014/main" id="{AF236D15-201D-3E9E-2928-8BC14C79BF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77" y="3882423"/>
            <a:ext cx="1374775" cy="1820806"/>
          </a:xfrm>
          <a:prstGeom prst="rect">
            <a:avLst/>
          </a:prstGeom>
        </p:spPr>
      </p:pic>
      <p:pic>
        <p:nvPicPr>
          <p:cNvPr id="10" name="Grafik 9">
            <a:extLst>
              <a:ext uri="{FF2B5EF4-FFF2-40B4-BE49-F238E27FC236}">
                <a16:creationId xmlns:a16="http://schemas.microsoft.com/office/drawing/2014/main" id="{27BA302F-8077-8E1C-154D-1979EBAC11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3438" y="3588150"/>
            <a:ext cx="4352962" cy="2145106"/>
          </a:xfrm>
          <a:prstGeom prst="rect">
            <a:avLst/>
          </a:prstGeom>
        </p:spPr>
      </p:pic>
      <p:pic>
        <p:nvPicPr>
          <p:cNvPr id="12" name="Grafik 11">
            <a:extLst>
              <a:ext uri="{FF2B5EF4-FFF2-40B4-BE49-F238E27FC236}">
                <a16:creationId xmlns:a16="http://schemas.microsoft.com/office/drawing/2014/main" id="{924F7F05-4E7A-7F55-7AA1-C71165664E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9991" y="4005064"/>
            <a:ext cx="1487653" cy="2348880"/>
          </a:xfrm>
          <a:prstGeom prst="rect">
            <a:avLst/>
          </a:prstGeom>
        </p:spPr>
      </p:pic>
      <p:pic>
        <p:nvPicPr>
          <p:cNvPr id="14" name="Grafik 13">
            <a:extLst>
              <a:ext uri="{FF2B5EF4-FFF2-40B4-BE49-F238E27FC236}">
                <a16:creationId xmlns:a16="http://schemas.microsoft.com/office/drawing/2014/main" id="{5C60770D-503D-3D17-C9C8-5C4FD8C1D7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64828">
            <a:off x="3087759" y="3516508"/>
            <a:ext cx="987030" cy="2986049"/>
          </a:xfrm>
          <a:prstGeom prst="rect">
            <a:avLst/>
          </a:prstGeom>
        </p:spPr>
      </p:pic>
      <p:pic>
        <p:nvPicPr>
          <p:cNvPr id="16" name="Grafik 15">
            <a:extLst>
              <a:ext uri="{FF2B5EF4-FFF2-40B4-BE49-F238E27FC236}">
                <a16:creationId xmlns:a16="http://schemas.microsoft.com/office/drawing/2014/main" id="{EC947AA7-E21C-9EF1-E821-1B9A6A18C6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31615" y="980728"/>
            <a:ext cx="3492588" cy="24213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5094288"/>
            <a:ext cx="6192838" cy="1143000"/>
          </a:xfrm>
        </p:spPr>
        <p:txBody>
          <a:bodyPr/>
          <a:lstStyle/>
          <a:p>
            <a:pPr eaLnBrk="1" hangingPunct="1"/>
            <a:r>
              <a:rPr lang="de-DE" altLang="de-DE" sz="2800"/>
              <a:t>Entwicklungszyklus der Kopflaus</a:t>
            </a:r>
          </a:p>
        </p:txBody>
      </p:sp>
      <p:pic>
        <p:nvPicPr>
          <p:cNvPr id="15363" name="Picture 20" descr="Grafik Lebenszyk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5832475"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22"/>
          <p:cNvSpPr txBox="1">
            <a:spLocks noChangeArrowheads="1"/>
          </p:cNvSpPr>
          <p:nvPr/>
        </p:nvSpPr>
        <p:spPr bwMode="auto">
          <a:xfrm>
            <a:off x="6659563" y="2795588"/>
            <a:ext cx="223361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b="0" i="1">
                <a:solidFill>
                  <a:srgbClr val="CC0000"/>
                </a:solidFill>
              </a:rPr>
              <a:t>Ohne wirksame Behandlung </a:t>
            </a:r>
          </a:p>
          <a:p>
            <a:pPr algn="ctr" eaLnBrk="1" hangingPunct="1"/>
            <a:r>
              <a:rPr lang="de-DE" altLang="de-DE" b="0" i="1">
                <a:solidFill>
                  <a:srgbClr val="CC0000"/>
                </a:solidFill>
              </a:rPr>
              <a:t>kann sich jedes Läuseweibchen innerhalb von nur </a:t>
            </a:r>
          </a:p>
          <a:p>
            <a:pPr algn="ctr" eaLnBrk="1" hangingPunct="1"/>
            <a:r>
              <a:rPr lang="de-DE" altLang="de-DE" b="0" i="1">
                <a:solidFill>
                  <a:srgbClr val="CC0000"/>
                </a:solidFill>
              </a:rPr>
              <a:t>3 Wochen hundertfach fortpflanzen!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862A6959-9F93-43CB-9EEF-02A2F37102BC}" type="slidenum">
              <a:rPr lang="de-DE" altLang="de-DE" b="0">
                <a:solidFill>
                  <a:srgbClr val="333333"/>
                </a:solidFill>
              </a:rPr>
              <a:pPr eaLnBrk="1" hangingPunct="1"/>
              <a:t>14</a:t>
            </a:fld>
            <a:endParaRPr lang="de-DE" altLang="de-DE" b="0">
              <a:solidFill>
                <a:srgbClr val="333333"/>
              </a:solidFill>
            </a:endParaRPr>
          </a:p>
        </p:txBody>
      </p:sp>
      <p:sp>
        <p:nvSpPr>
          <p:cNvPr id="16387" name="Rectangle 2"/>
          <p:cNvSpPr>
            <a:spLocks noGrp="1" noChangeArrowheads="1"/>
          </p:cNvSpPr>
          <p:nvPr>
            <p:ph type="title"/>
          </p:nvPr>
        </p:nvSpPr>
        <p:spPr/>
        <p:txBody>
          <a:bodyPr/>
          <a:lstStyle/>
          <a:p>
            <a:pPr eaLnBrk="1" hangingPunct="1"/>
            <a:r>
              <a:rPr lang="de-DE" altLang="de-DE"/>
              <a:t>Übersicht</a:t>
            </a:r>
          </a:p>
        </p:txBody>
      </p:sp>
      <p:sp>
        <p:nvSpPr>
          <p:cNvPr id="16388" name="Rectangle 3"/>
          <p:cNvSpPr>
            <a:spLocks noGrp="1" noChangeArrowheads="1"/>
          </p:cNvSpPr>
          <p:nvPr>
            <p:ph type="body" idx="1"/>
          </p:nvPr>
        </p:nvSpPr>
        <p:spPr/>
        <p:txBody>
          <a:bodyPr/>
          <a:lstStyle/>
          <a:p>
            <a:pPr marL="542925" indent="-542925" eaLnBrk="1" hangingPunct="1"/>
            <a:r>
              <a:rPr lang="de-DE" altLang="de-DE" sz="2400">
                <a:solidFill>
                  <a:schemeClr val="tx1"/>
                </a:solidFill>
              </a:rPr>
              <a:t>Irrungen und Wirrungen</a:t>
            </a:r>
            <a:r>
              <a:rPr lang="de-DE" altLang="de-DE" sz="2400"/>
              <a:t>  </a:t>
            </a:r>
            <a:endParaRPr lang="de-DE" altLang="de-DE" sz="2000"/>
          </a:p>
          <a:p>
            <a:pPr marL="542925" indent="-542925" eaLnBrk="1" hangingPunct="1"/>
            <a:r>
              <a:rPr lang="de-DE" altLang="de-DE" sz="2400">
                <a:solidFill>
                  <a:schemeClr val="tx1"/>
                </a:solidFill>
              </a:rPr>
              <a:t>Häufigkeit und Verbreitung</a:t>
            </a:r>
            <a:r>
              <a:rPr lang="de-DE" altLang="de-DE" sz="2400"/>
              <a:t>  </a:t>
            </a:r>
            <a:endParaRPr lang="de-DE" altLang="de-DE" sz="2000"/>
          </a:p>
          <a:p>
            <a:pPr marL="542925" indent="-542925" eaLnBrk="1" hangingPunct="1"/>
            <a:r>
              <a:rPr lang="de-DE" altLang="de-DE" sz="2400">
                <a:solidFill>
                  <a:schemeClr val="tx1"/>
                </a:solidFill>
              </a:rPr>
              <a:t>Biologie der Kopflaus</a:t>
            </a:r>
          </a:p>
          <a:p>
            <a:pPr marL="542925" indent="-542925" eaLnBrk="1" hangingPunct="1"/>
            <a:r>
              <a:rPr lang="de-DE" altLang="de-DE" sz="2400">
                <a:solidFill>
                  <a:srgbClr val="FF9933"/>
                </a:solidFill>
              </a:rPr>
              <a:t>Übertragungswege</a:t>
            </a:r>
          </a:p>
          <a:p>
            <a:pPr marL="542925" indent="-542925" eaLnBrk="1" hangingPunct="1"/>
            <a:r>
              <a:rPr lang="de-DE" altLang="de-DE" sz="2400"/>
              <a:t>Symptome eines Lausbefalls </a:t>
            </a:r>
          </a:p>
          <a:p>
            <a:pPr marL="542925" indent="-542925" eaLnBrk="1" hangingPunct="1"/>
            <a:r>
              <a:rPr lang="de-DE" altLang="de-DE" sz="2400"/>
              <a:t>Kamm und Lupe</a:t>
            </a:r>
          </a:p>
          <a:p>
            <a:pPr marL="542925" indent="-542925" eaLnBrk="1" hangingPunct="1"/>
            <a:r>
              <a:rPr lang="de-DE" altLang="de-DE" sz="2400"/>
              <a:t>Behandlungsstrategie</a:t>
            </a:r>
          </a:p>
          <a:p>
            <a:pPr marL="542925" indent="-542925" eaLnBrk="1" hangingPunct="1"/>
            <a:r>
              <a:rPr lang="de-DE" altLang="de-DE" sz="2400"/>
              <a:t>Prävention im Kindergarten</a:t>
            </a:r>
          </a:p>
          <a:p>
            <a:pPr marL="542925" indent="-542925" eaLnBrk="1" hangingPunct="1"/>
            <a:r>
              <a:rPr lang="de-DE" altLang="de-DE" sz="2400"/>
              <a:t>Rechtliches für Eltern</a:t>
            </a:r>
          </a:p>
        </p:txBody>
      </p:sp>
      <p:pic>
        <p:nvPicPr>
          <p:cNvPr id="16389" name="Picture 4" descr="Illu-Laus-Fernroh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2492375"/>
            <a:ext cx="324008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1773238"/>
            <a:ext cx="6337300" cy="1143000"/>
          </a:xfrm>
        </p:spPr>
        <p:txBody>
          <a:bodyPr/>
          <a:lstStyle/>
          <a:p>
            <a:pPr eaLnBrk="1" hangingPunct="1"/>
            <a:r>
              <a:rPr lang="de-DE" altLang="de-DE" sz="1800" i="1"/>
              <a:t>Die Infektion mit Kopfläusen findet meistens dann statt, wenn Menschen die Köpfe zusammenstecken. Betroffen sind deshalb vorwiegend Kinder und tendenziell mehr Mädchen, weil sie Körperkontakte weniger scheuen als Erwachsene und Jungs. Dies erklärt auch, warum die Ansteckung oft im Kindergarten und in der Schule stattfindet.</a:t>
            </a:r>
          </a:p>
        </p:txBody>
      </p:sp>
      <p:pic>
        <p:nvPicPr>
          <p:cNvPr id="17411" name="Picture 4" descr="Infektion-1"/>
          <p:cNvPicPr>
            <a:picLocks noChangeAspect="1" noChangeArrowheads="1"/>
          </p:cNvPicPr>
          <p:nvPr/>
        </p:nvPicPr>
        <p:blipFill>
          <a:blip r:embed="rId2">
            <a:extLst>
              <a:ext uri="{28A0092B-C50C-407E-A947-70E740481C1C}">
                <a14:useLocalDpi xmlns:a14="http://schemas.microsoft.com/office/drawing/2010/main" val="0"/>
              </a:ext>
            </a:extLst>
          </a:blip>
          <a:srcRect l="1814"/>
          <a:stretch>
            <a:fillRect/>
          </a:stretch>
        </p:blipFill>
        <p:spPr bwMode="auto">
          <a:xfrm>
            <a:off x="4500563" y="3357563"/>
            <a:ext cx="39528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E6F830E1-8AE0-4778-BA53-BD8F788AD6F7}" type="slidenum">
              <a:rPr lang="de-DE" altLang="de-DE" b="0">
                <a:solidFill>
                  <a:srgbClr val="333333"/>
                </a:solidFill>
              </a:rPr>
              <a:pPr eaLnBrk="1" hangingPunct="1"/>
              <a:t>16</a:t>
            </a:fld>
            <a:endParaRPr lang="de-DE" altLang="de-DE" b="0">
              <a:solidFill>
                <a:srgbClr val="333333"/>
              </a:solidFill>
            </a:endParaRPr>
          </a:p>
        </p:txBody>
      </p:sp>
      <p:sp>
        <p:nvSpPr>
          <p:cNvPr id="18435" name="Rectangle 2"/>
          <p:cNvSpPr>
            <a:spLocks noGrp="1" noChangeArrowheads="1"/>
          </p:cNvSpPr>
          <p:nvPr>
            <p:ph type="title"/>
          </p:nvPr>
        </p:nvSpPr>
        <p:spPr/>
        <p:txBody>
          <a:bodyPr/>
          <a:lstStyle/>
          <a:p>
            <a:pPr eaLnBrk="1" hangingPunct="1"/>
            <a:r>
              <a:rPr lang="de-DE" altLang="de-DE"/>
              <a:t>Übertragungswege</a:t>
            </a:r>
          </a:p>
        </p:txBody>
      </p:sp>
      <p:sp>
        <p:nvSpPr>
          <p:cNvPr id="18436" name="Rectangle 3"/>
          <p:cNvSpPr>
            <a:spLocks noGrp="1" noChangeArrowheads="1"/>
          </p:cNvSpPr>
          <p:nvPr>
            <p:ph type="body" idx="1"/>
          </p:nvPr>
        </p:nvSpPr>
        <p:spPr/>
        <p:txBody>
          <a:bodyPr/>
          <a:lstStyle/>
          <a:p>
            <a:pPr marL="533400" indent="-533400" eaLnBrk="1" hangingPunct="1"/>
            <a:r>
              <a:rPr lang="de-DE" altLang="de-DE" b="1"/>
              <a:t>primär:</a:t>
            </a:r>
            <a:r>
              <a:rPr lang="de-DE" altLang="de-DE"/>
              <a:t> Haar-zu-Haar-Kontakt  </a:t>
            </a:r>
          </a:p>
          <a:p>
            <a:pPr marL="1077913" lvl="1" indent="-533400" eaLnBrk="1" hangingPunct="1">
              <a:buFont typeface="Wingdings 3" pitchFamily="18" charset="2"/>
              <a:buChar char="["/>
            </a:pPr>
            <a:r>
              <a:rPr lang="de-DE" altLang="de-DE" sz="1800">
                <a:solidFill>
                  <a:srgbClr val="FF9933"/>
                </a:solidFill>
              </a:rPr>
              <a:t>Läuse sind optimal an die Bedingungen am Kopf angepasst</a:t>
            </a:r>
            <a:r>
              <a:rPr lang="de-DE" altLang="de-DE" sz="1800"/>
              <a:t> </a:t>
            </a:r>
          </a:p>
          <a:p>
            <a:pPr marL="1077913" lvl="1" indent="-533400" eaLnBrk="1" hangingPunct="1">
              <a:buFont typeface="Wingdings 3" pitchFamily="18" charset="2"/>
              <a:buChar char="["/>
            </a:pPr>
            <a:r>
              <a:rPr lang="de-DE" altLang="de-DE" sz="1800">
                <a:solidFill>
                  <a:srgbClr val="FF9933"/>
                </a:solidFill>
              </a:rPr>
              <a:t>Läuse neigen nicht dazu, ihren Lebensraum zu verlassen</a:t>
            </a:r>
          </a:p>
          <a:p>
            <a:pPr marL="1077913" lvl="1" indent="-533400" eaLnBrk="1" hangingPunct="1">
              <a:buFont typeface="Wingdings 3" pitchFamily="18" charset="2"/>
              <a:buChar char="["/>
            </a:pPr>
            <a:r>
              <a:rPr lang="de-DE" altLang="de-DE" sz="1800">
                <a:solidFill>
                  <a:srgbClr val="FF9933"/>
                </a:solidFill>
              </a:rPr>
              <a:t>Läuse wechseln daher allenfalls ihren Wirt</a:t>
            </a:r>
          </a:p>
          <a:p>
            <a:pPr marL="1077913" lvl="1" indent="-533400" eaLnBrk="1" hangingPunct="1">
              <a:buFont typeface="Wingdings 3" pitchFamily="18" charset="2"/>
              <a:buChar char="["/>
            </a:pPr>
            <a:r>
              <a:rPr lang="de-DE" altLang="de-DE" sz="1800">
                <a:solidFill>
                  <a:srgbClr val="FF9933"/>
                </a:solidFill>
              </a:rPr>
              <a:t>durch Körperkontakt an den Köpfen entsteht ein „Verkehrsnetz“</a:t>
            </a:r>
          </a:p>
          <a:p>
            <a:pPr marL="533400" indent="-533400" eaLnBrk="1" hangingPunct="1"/>
            <a:r>
              <a:rPr lang="de-DE" altLang="de-DE" b="1"/>
              <a:t>sekundär:</a:t>
            </a:r>
            <a:r>
              <a:rPr lang="de-DE" altLang="de-DE"/>
              <a:t> Gebrauchsgegenstände, Textilien </a:t>
            </a:r>
          </a:p>
          <a:p>
            <a:pPr marL="1077913" lvl="1" indent="-533400" eaLnBrk="1" hangingPunct="1">
              <a:buFont typeface="Wingdings 3" pitchFamily="18" charset="2"/>
              <a:buChar char="["/>
            </a:pPr>
            <a:r>
              <a:rPr lang="de-DE" altLang="de-DE" sz="1800">
                <a:solidFill>
                  <a:srgbClr val="FF9933"/>
                </a:solidFill>
              </a:rPr>
              <a:t>abseits des Kopfes überleben Läuse nur wenige Tage</a:t>
            </a:r>
          </a:p>
          <a:p>
            <a:pPr marL="1077913" lvl="1" indent="-533400" eaLnBrk="1" hangingPunct="1">
              <a:buFont typeface="Wingdings 3" pitchFamily="18" charset="2"/>
              <a:buChar char="["/>
            </a:pPr>
            <a:r>
              <a:rPr lang="de-DE" altLang="de-DE" sz="1800">
                <a:solidFill>
                  <a:srgbClr val="FF9933"/>
                </a:solidFill>
              </a:rPr>
              <a:t>abseits des Kopfes können sich Läuse kaum fortbewegen </a:t>
            </a:r>
          </a:p>
          <a:p>
            <a:pPr marL="1077913" lvl="1" indent="-533400" eaLnBrk="1" hangingPunct="1">
              <a:buFont typeface="Wingdings 3" pitchFamily="18" charset="2"/>
              <a:buChar char="["/>
            </a:pPr>
            <a:r>
              <a:rPr lang="de-DE" altLang="de-DE" sz="1800">
                <a:solidFill>
                  <a:srgbClr val="FF9933"/>
                </a:solidFill>
              </a:rPr>
              <a:t>gefährlich sind aber Gebrauchsgegenstände, die am verlausten Kopf benutzt wurden: Kämme, Bürsten, Schals, Kopfbedeckungen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0868063D-062D-48DF-AD79-0751057DA302}" type="slidenum">
              <a:rPr lang="de-DE" altLang="de-DE" b="0">
                <a:solidFill>
                  <a:srgbClr val="333333"/>
                </a:solidFill>
              </a:rPr>
              <a:pPr eaLnBrk="1" hangingPunct="1"/>
              <a:t>17</a:t>
            </a:fld>
            <a:endParaRPr lang="de-DE" altLang="de-DE" b="0">
              <a:solidFill>
                <a:srgbClr val="333333"/>
              </a:solidFill>
            </a:endParaRPr>
          </a:p>
        </p:txBody>
      </p:sp>
      <p:sp>
        <p:nvSpPr>
          <p:cNvPr id="19459" name="Rectangle 2"/>
          <p:cNvSpPr>
            <a:spLocks noGrp="1" noChangeArrowheads="1"/>
          </p:cNvSpPr>
          <p:nvPr>
            <p:ph type="title"/>
          </p:nvPr>
        </p:nvSpPr>
        <p:spPr/>
        <p:txBody>
          <a:bodyPr/>
          <a:lstStyle/>
          <a:p>
            <a:pPr eaLnBrk="1" hangingPunct="1"/>
            <a:r>
              <a:rPr lang="de-DE" altLang="de-DE"/>
              <a:t>Übersicht</a:t>
            </a:r>
          </a:p>
        </p:txBody>
      </p:sp>
      <p:sp>
        <p:nvSpPr>
          <p:cNvPr id="19460" name="Rectangle 3"/>
          <p:cNvSpPr>
            <a:spLocks noGrp="1" noChangeArrowheads="1"/>
          </p:cNvSpPr>
          <p:nvPr>
            <p:ph type="body" idx="1"/>
          </p:nvPr>
        </p:nvSpPr>
        <p:spPr/>
        <p:txBody>
          <a:bodyPr/>
          <a:lstStyle/>
          <a:p>
            <a:pPr marL="542925" indent="-542925" eaLnBrk="1" hangingPunct="1"/>
            <a:r>
              <a:rPr lang="de-DE" altLang="de-DE" sz="2400">
                <a:solidFill>
                  <a:schemeClr val="tx1"/>
                </a:solidFill>
              </a:rPr>
              <a:t>Irrungen und Wirrungen</a:t>
            </a:r>
            <a:r>
              <a:rPr lang="de-DE" altLang="de-DE" sz="2400"/>
              <a:t>  </a:t>
            </a:r>
            <a:endParaRPr lang="de-DE" altLang="de-DE" sz="2000"/>
          </a:p>
          <a:p>
            <a:pPr marL="542925" indent="-542925" eaLnBrk="1" hangingPunct="1"/>
            <a:r>
              <a:rPr lang="de-DE" altLang="de-DE" sz="2400">
                <a:solidFill>
                  <a:schemeClr val="tx1"/>
                </a:solidFill>
              </a:rPr>
              <a:t>Häufigkeit und Verbreitung</a:t>
            </a:r>
            <a:r>
              <a:rPr lang="de-DE" altLang="de-DE" sz="2400"/>
              <a:t>  </a:t>
            </a:r>
            <a:endParaRPr lang="de-DE" altLang="de-DE" sz="2000"/>
          </a:p>
          <a:p>
            <a:pPr marL="542925" indent="-542925" eaLnBrk="1" hangingPunct="1"/>
            <a:r>
              <a:rPr lang="de-DE" altLang="de-DE" sz="2400">
                <a:solidFill>
                  <a:schemeClr val="tx1"/>
                </a:solidFill>
              </a:rPr>
              <a:t>Biologie der Kopflaus</a:t>
            </a:r>
          </a:p>
          <a:p>
            <a:pPr marL="542925" indent="-542925" eaLnBrk="1" hangingPunct="1"/>
            <a:r>
              <a:rPr lang="de-DE" altLang="de-DE" sz="2400">
                <a:solidFill>
                  <a:schemeClr val="tx1"/>
                </a:solidFill>
              </a:rPr>
              <a:t>Übertragungswege</a:t>
            </a:r>
          </a:p>
          <a:p>
            <a:pPr marL="542925" indent="-542925" eaLnBrk="1" hangingPunct="1"/>
            <a:r>
              <a:rPr lang="de-DE" altLang="de-DE" sz="2400">
                <a:solidFill>
                  <a:srgbClr val="FF9933"/>
                </a:solidFill>
              </a:rPr>
              <a:t>Symptome eines Lausbefalls</a:t>
            </a:r>
            <a:r>
              <a:rPr lang="de-DE" altLang="de-DE" sz="2400"/>
              <a:t> </a:t>
            </a:r>
          </a:p>
          <a:p>
            <a:pPr marL="542925" indent="-542925" eaLnBrk="1" hangingPunct="1"/>
            <a:r>
              <a:rPr lang="de-DE" altLang="de-DE" sz="2400"/>
              <a:t>Kamm und Lupe</a:t>
            </a:r>
          </a:p>
          <a:p>
            <a:pPr marL="542925" indent="-542925" eaLnBrk="1" hangingPunct="1"/>
            <a:r>
              <a:rPr lang="de-DE" altLang="de-DE" sz="2400"/>
              <a:t>Behandlungsstrategie</a:t>
            </a:r>
          </a:p>
          <a:p>
            <a:pPr marL="542925" indent="-542925" eaLnBrk="1" hangingPunct="1"/>
            <a:r>
              <a:rPr lang="de-DE" altLang="de-DE" sz="2400"/>
              <a:t>Prävention im Kindergarten</a:t>
            </a:r>
          </a:p>
          <a:p>
            <a:pPr marL="542925" indent="-542925" eaLnBrk="1" hangingPunct="1"/>
            <a:r>
              <a:rPr lang="de-DE" altLang="de-DE" sz="2400"/>
              <a:t>Rechtliches für Eltern</a:t>
            </a:r>
          </a:p>
        </p:txBody>
      </p:sp>
      <p:pic>
        <p:nvPicPr>
          <p:cNvPr id="19461" name="Picture 5" descr="Illu-Laus-saug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3284538"/>
            <a:ext cx="32385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92275" y="4941888"/>
            <a:ext cx="6551613" cy="1143000"/>
          </a:xfrm>
        </p:spPr>
        <p:txBody>
          <a:bodyPr/>
          <a:lstStyle/>
          <a:p>
            <a:pPr eaLnBrk="1" hangingPunct="1"/>
            <a:r>
              <a:rPr lang="de-DE" altLang="de-DE" sz="2800"/>
              <a:t>Heftiger Juckreiz ist ein natürliches Warnsignal der Kopfhaut  </a:t>
            </a:r>
            <a:endParaRPr lang="de-DE" altLang="de-DE" sz="1600"/>
          </a:p>
        </p:txBody>
      </p:sp>
      <p:pic>
        <p:nvPicPr>
          <p:cNvPr id="20483" name="Picture 4" descr="Symptome-2"/>
          <p:cNvPicPr>
            <a:picLocks noChangeAspect="1" noChangeArrowheads="1"/>
          </p:cNvPicPr>
          <p:nvPr/>
        </p:nvPicPr>
        <p:blipFill>
          <a:blip r:embed="rId2">
            <a:extLst>
              <a:ext uri="{28A0092B-C50C-407E-A947-70E740481C1C}">
                <a14:useLocalDpi xmlns:a14="http://schemas.microsoft.com/office/drawing/2010/main" val="0"/>
              </a:ext>
            </a:extLst>
          </a:blip>
          <a:srcRect l="1273" r="1300" b="2237"/>
          <a:stretch>
            <a:fillRect/>
          </a:stretch>
        </p:blipFill>
        <p:spPr bwMode="auto">
          <a:xfrm>
            <a:off x="755650" y="836613"/>
            <a:ext cx="54721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7B5DA7D9-8C0E-42C2-9D64-8CF5CE3E7853}" type="slidenum">
              <a:rPr lang="de-DE" altLang="de-DE" b="0">
                <a:solidFill>
                  <a:srgbClr val="333333"/>
                </a:solidFill>
              </a:rPr>
              <a:pPr eaLnBrk="1" hangingPunct="1"/>
              <a:t>19</a:t>
            </a:fld>
            <a:endParaRPr lang="de-DE" altLang="de-DE" b="0">
              <a:solidFill>
                <a:srgbClr val="333333"/>
              </a:solidFill>
            </a:endParaRPr>
          </a:p>
        </p:txBody>
      </p:sp>
      <p:sp>
        <p:nvSpPr>
          <p:cNvPr id="21507" name="Rectangle 2"/>
          <p:cNvSpPr>
            <a:spLocks noGrp="1" noChangeArrowheads="1"/>
          </p:cNvSpPr>
          <p:nvPr>
            <p:ph type="title"/>
          </p:nvPr>
        </p:nvSpPr>
        <p:spPr/>
        <p:txBody>
          <a:bodyPr/>
          <a:lstStyle/>
          <a:p>
            <a:pPr eaLnBrk="1" hangingPunct="1"/>
            <a:r>
              <a:rPr lang="de-DE" altLang="de-DE"/>
              <a:t>Symptome eines Lausbefalls</a:t>
            </a:r>
          </a:p>
        </p:txBody>
      </p:sp>
      <p:sp>
        <p:nvSpPr>
          <p:cNvPr id="21508" name="Rectangle 3"/>
          <p:cNvSpPr>
            <a:spLocks noGrp="1" noChangeArrowheads="1"/>
          </p:cNvSpPr>
          <p:nvPr>
            <p:ph type="body" idx="1"/>
          </p:nvPr>
        </p:nvSpPr>
        <p:spPr/>
        <p:txBody>
          <a:bodyPr/>
          <a:lstStyle/>
          <a:p>
            <a:pPr marL="533400" indent="-533400" eaLnBrk="1" hangingPunct="1"/>
            <a:r>
              <a:rPr lang="de-DE" altLang="de-DE"/>
              <a:t>Läuse verursachen Juckreiz  </a:t>
            </a:r>
          </a:p>
          <a:p>
            <a:pPr marL="1077913" lvl="1" indent="-533400" eaLnBrk="1" hangingPunct="1">
              <a:buFont typeface="Wingdings 3" pitchFamily="18" charset="2"/>
              <a:buChar char="["/>
            </a:pPr>
            <a:r>
              <a:rPr lang="de-DE" altLang="de-DE" sz="1800">
                <a:solidFill>
                  <a:srgbClr val="FF9933"/>
                </a:solidFill>
              </a:rPr>
              <a:t>Läuse saugen ca. alle drei Stunden Blut</a:t>
            </a:r>
            <a:r>
              <a:rPr lang="de-DE" altLang="de-DE" sz="1800"/>
              <a:t> </a:t>
            </a:r>
          </a:p>
          <a:p>
            <a:pPr marL="1077913" lvl="1" indent="-533400" eaLnBrk="1" hangingPunct="1">
              <a:buFont typeface="Wingdings 3" pitchFamily="18" charset="2"/>
              <a:buChar char="["/>
            </a:pPr>
            <a:r>
              <a:rPr lang="de-DE" altLang="de-DE" sz="1800">
                <a:solidFill>
                  <a:srgbClr val="FF9933"/>
                </a:solidFill>
              </a:rPr>
              <a:t>Juckreiz ist eine allergische Reaktion auf den Speichel der Läuse</a:t>
            </a:r>
          </a:p>
          <a:p>
            <a:pPr marL="1077913" lvl="1" indent="-533400" eaLnBrk="1" hangingPunct="1">
              <a:buFont typeface="Wingdings 3" pitchFamily="18" charset="2"/>
              <a:buChar char="["/>
            </a:pPr>
            <a:r>
              <a:rPr lang="de-DE" altLang="de-DE" sz="1800">
                <a:solidFill>
                  <a:srgbClr val="FF9933"/>
                </a:solidFill>
              </a:rPr>
              <a:t>entsprechende Kratzeffekte gelten als Leitsymptom </a:t>
            </a:r>
          </a:p>
          <a:p>
            <a:pPr marL="533400" indent="-533400" eaLnBrk="1" hangingPunct="1"/>
            <a:r>
              <a:rPr lang="de-DE" altLang="de-DE">
                <a:solidFill>
                  <a:schemeClr val="tx1"/>
                </a:solidFill>
              </a:rPr>
              <a:t>deshalb: Auf Kratzen und Kratzwunden achten!</a:t>
            </a:r>
          </a:p>
          <a:p>
            <a:pPr marL="1077913" lvl="1" indent="-533400" eaLnBrk="1" hangingPunct="1">
              <a:buFont typeface="Wingdings 3" pitchFamily="18" charset="2"/>
              <a:buChar char="["/>
            </a:pPr>
            <a:r>
              <a:rPr lang="de-DE" altLang="de-DE" sz="1800">
                <a:solidFill>
                  <a:srgbClr val="FF9933"/>
                </a:solidFill>
              </a:rPr>
              <a:t>Problem: bei erstmaligem Befall treten Symptome häufig erst nach 4-6 Wochen auf; deshalb: </a:t>
            </a:r>
            <a:r>
              <a:rPr lang="de-DE" altLang="de-DE" sz="1800" b="1">
                <a:solidFill>
                  <a:srgbClr val="FF9933"/>
                </a:solidFill>
              </a:rPr>
              <a:t>Kontrolle schon bei kleinstem Verdacht</a:t>
            </a:r>
            <a:r>
              <a:rPr lang="de-DE" altLang="de-DE" sz="1800">
                <a:solidFill>
                  <a:srgbClr val="FF9933"/>
                </a:solidFill>
              </a:rPr>
              <a:t> </a:t>
            </a:r>
          </a:p>
          <a:p>
            <a:pPr marL="533400" indent="-533400" eaLnBrk="1" hangingPunct="1"/>
            <a:r>
              <a:rPr lang="de-DE" altLang="de-DE">
                <a:solidFill>
                  <a:schemeClr val="tx1"/>
                </a:solidFill>
              </a:rPr>
              <a:t>weitere Symptome</a:t>
            </a:r>
          </a:p>
          <a:p>
            <a:pPr marL="1077913" lvl="1" indent="-533400" eaLnBrk="1" hangingPunct="1">
              <a:buFont typeface="Wingdings 3" pitchFamily="18" charset="2"/>
              <a:buChar char="["/>
            </a:pPr>
            <a:r>
              <a:rPr lang="de-DE" altLang="de-DE" sz="1800">
                <a:solidFill>
                  <a:srgbClr val="FF9933"/>
                </a:solidFill>
              </a:rPr>
              <a:t>hochrote Bläschen – ebenfalls eine mögliche Folge der Lausstiche</a:t>
            </a:r>
          </a:p>
          <a:p>
            <a:pPr marL="1077913" lvl="1" indent="-533400" eaLnBrk="1" hangingPunct="1">
              <a:buFont typeface="Wingdings 3" pitchFamily="18" charset="2"/>
              <a:buChar char="["/>
            </a:pPr>
            <a:r>
              <a:rPr lang="de-DE" altLang="de-DE" sz="1800">
                <a:solidFill>
                  <a:srgbClr val="FF9933"/>
                </a:solidFill>
              </a:rPr>
              <a:t>in seltenen Fällen, vorwiegend bei starkem Lausbefall: Hautinfektionen („Superinfektionen“), geschwollene Lymphknoten</a:t>
            </a:r>
          </a:p>
          <a:p>
            <a:pPr marL="1077913" lvl="1" indent="-533400" eaLnBrk="1" hangingPunct="1">
              <a:buFont typeface="Wingdings 3" pitchFamily="18" charset="2"/>
              <a:buChar char="["/>
            </a:pPr>
            <a:endParaRPr lang="de-DE" altLang="de-DE" sz="1800">
              <a:solidFill>
                <a:srgbClr val="FF993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37191880-29D4-4D68-AE7E-DA92EFA98513}" type="slidenum">
              <a:rPr lang="de-DE" altLang="de-DE" b="0">
                <a:solidFill>
                  <a:srgbClr val="333333"/>
                </a:solidFill>
              </a:rPr>
              <a:pPr eaLnBrk="1" hangingPunct="1"/>
              <a:t>2</a:t>
            </a:fld>
            <a:endParaRPr lang="de-DE" altLang="de-DE" b="0">
              <a:solidFill>
                <a:srgbClr val="333333"/>
              </a:solidFill>
            </a:endParaRPr>
          </a:p>
        </p:txBody>
      </p:sp>
      <p:sp>
        <p:nvSpPr>
          <p:cNvPr id="5123" name="Rectangle 95"/>
          <p:cNvSpPr>
            <a:spLocks noGrp="1" noChangeArrowheads="1"/>
          </p:cNvSpPr>
          <p:nvPr>
            <p:ph type="title"/>
          </p:nvPr>
        </p:nvSpPr>
        <p:spPr/>
        <p:txBody>
          <a:bodyPr/>
          <a:lstStyle/>
          <a:p>
            <a:pPr eaLnBrk="1" hangingPunct="1"/>
            <a:r>
              <a:rPr lang="de-DE" altLang="de-DE"/>
              <a:t>Übersicht</a:t>
            </a:r>
          </a:p>
        </p:txBody>
      </p:sp>
      <p:sp>
        <p:nvSpPr>
          <p:cNvPr id="5124" name="Rectangle 43"/>
          <p:cNvSpPr>
            <a:spLocks noGrp="1" noChangeArrowheads="1"/>
          </p:cNvSpPr>
          <p:nvPr>
            <p:ph type="body" idx="1"/>
          </p:nvPr>
        </p:nvSpPr>
        <p:spPr/>
        <p:txBody>
          <a:bodyPr/>
          <a:lstStyle/>
          <a:p>
            <a:pPr marL="542925" indent="-542925" eaLnBrk="1" hangingPunct="1"/>
            <a:r>
              <a:rPr lang="de-DE" altLang="de-DE" sz="2400">
                <a:solidFill>
                  <a:srgbClr val="FF9933"/>
                </a:solidFill>
              </a:rPr>
              <a:t>Irrungen und Wirrungen</a:t>
            </a:r>
            <a:r>
              <a:rPr lang="de-DE" altLang="de-DE" sz="2400"/>
              <a:t>  </a:t>
            </a:r>
            <a:endParaRPr lang="de-DE" altLang="de-DE" sz="2000"/>
          </a:p>
          <a:p>
            <a:pPr marL="542925" indent="-542925" eaLnBrk="1" hangingPunct="1"/>
            <a:r>
              <a:rPr lang="de-DE" altLang="de-DE" sz="2400"/>
              <a:t>Häufigkeit und Verbreitung  </a:t>
            </a:r>
            <a:endParaRPr lang="de-DE" altLang="de-DE" sz="2000"/>
          </a:p>
          <a:p>
            <a:pPr marL="542925" indent="-542925" eaLnBrk="1" hangingPunct="1"/>
            <a:r>
              <a:rPr lang="de-DE" altLang="de-DE" sz="2400"/>
              <a:t>Biologie der Kopflaus</a:t>
            </a:r>
          </a:p>
          <a:p>
            <a:pPr marL="542925" indent="-542925" eaLnBrk="1" hangingPunct="1"/>
            <a:r>
              <a:rPr lang="de-DE" altLang="de-DE" sz="2400"/>
              <a:t>Übertragungswege</a:t>
            </a:r>
          </a:p>
          <a:p>
            <a:pPr marL="542925" indent="-542925" eaLnBrk="1" hangingPunct="1"/>
            <a:r>
              <a:rPr lang="de-DE" altLang="de-DE" sz="2400"/>
              <a:t>Symptome eines Lausbefalls </a:t>
            </a:r>
          </a:p>
          <a:p>
            <a:pPr marL="542925" indent="-542925" eaLnBrk="1" hangingPunct="1"/>
            <a:r>
              <a:rPr lang="de-DE" altLang="de-DE" sz="2400"/>
              <a:t>Kamm und Lupe</a:t>
            </a:r>
          </a:p>
          <a:p>
            <a:pPr marL="542925" indent="-542925" eaLnBrk="1" hangingPunct="1"/>
            <a:r>
              <a:rPr lang="de-DE" altLang="de-DE" sz="2400"/>
              <a:t>Behandlungsstrategie</a:t>
            </a:r>
          </a:p>
          <a:p>
            <a:pPr marL="542925" indent="-542925" eaLnBrk="1" hangingPunct="1"/>
            <a:r>
              <a:rPr lang="de-DE" altLang="de-DE" sz="2400"/>
              <a:t>Prävention im Kindergarten</a:t>
            </a:r>
          </a:p>
          <a:p>
            <a:pPr marL="542925" indent="-542925" eaLnBrk="1" hangingPunct="1"/>
            <a:r>
              <a:rPr lang="de-DE" altLang="de-DE" sz="2400"/>
              <a:t>Rechtliches für Eltern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B30E95E4-64C4-4AB4-AE1E-85F684867A22}" type="slidenum">
              <a:rPr lang="de-DE" altLang="de-DE" b="0">
                <a:solidFill>
                  <a:srgbClr val="333333"/>
                </a:solidFill>
              </a:rPr>
              <a:pPr eaLnBrk="1" hangingPunct="1"/>
              <a:t>20</a:t>
            </a:fld>
            <a:endParaRPr lang="de-DE" altLang="de-DE" b="0">
              <a:solidFill>
                <a:srgbClr val="333333"/>
              </a:solidFill>
            </a:endParaRPr>
          </a:p>
        </p:txBody>
      </p:sp>
      <p:sp>
        <p:nvSpPr>
          <p:cNvPr id="22531" name="Rectangle 2"/>
          <p:cNvSpPr>
            <a:spLocks noGrp="1" noChangeArrowheads="1"/>
          </p:cNvSpPr>
          <p:nvPr>
            <p:ph type="title"/>
          </p:nvPr>
        </p:nvSpPr>
        <p:spPr/>
        <p:txBody>
          <a:bodyPr/>
          <a:lstStyle/>
          <a:p>
            <a:pPr eaLnBrk="1" hangingPunct="1"/>
            <a:r>
              <a:rPr lang="de-DE" altLang="de-DE"/>
              <a:t>Übersicht</a:t>
            </a:r>
          </a:p>
        </p:txBody>
      </p:sp>
      <p:sp>
        <p:nvSpPr>
          <p:cNvPr id="22532" name="Rectangle 3"/>
          <p:cNvSpPr>
            <a:spLocks noGrp="1" noChangeArrowheads="1"/>
          </p:cNvSpPr>
          <p:nvPr>
            <p:ph type="body" idx="1"/>
          </p:nvPr>
        </p:nvSpPr>
        <p:spPr/>
        <p:txBody>
          <a:bodyPr/>
          <a:lstStyle/>
          <a:p>
            <a:pPr marL="542925" indent="-542925" eaLnBrk="1" hangingPunct="1"/>
            <a:r>
              <a:rPr lang="de-DE" altLang="de-DE" sz="2400">
                <a:solidFill>
                  <a:schemeClr val="tx1"/>
                </a:solidFill>
              </a:rPr>
              <a:t>Irrungen und Wirrungen</a:t>
            </a:r>
            <a:r>
              <a:rPr lang="de-DE" altLang="de-DE" sz="2400"/>
              <a:t>  </a:t>
            </a:r>
            <a:endParaRPr lang="de-DE" altLang="de-DE" sz="2000"/>
          </a:p>
          <a:p>
            <a:pPr marL="542925" indent="-542925" eaLnBrk="1" hangingPunct="1"/>
            <a:r>
              <a:rPr lang="de-DE" altLang="de-DE" sz="2400">
                <a:solidFill>
                  <a:schemeClr val="tx1"/>
                </a:solidFill>
              </a:rPr>
              <a:t>Häufigkeit und Verbreitung</a:t>
            </a:r>
            <a:r>
              <a:rPr lang="de-DE" altLang="de-DE" sz="2400"/>
              <a:t>  </a:t>
            </a:r>
            <a:endParaRPr lang="de-DE" altLang="de-DE" sz="2000"/>
          </a:p>
          <a:p>
            <a:pPr marL="542925" indent="-542925" eaLnBrk="1" hangingPunct="1"/>
            <a:r>
              <a:rPr lang="de-DE" altLang="de-DE" sz="2400">
                <a:solidFill>
                  <a:schemeClr val="tx1"/>
                </a:solidFill>
              </a:rPr>
              <a:t>Biologie der Kopflaus</a:t>
            </a:r>
          </a:p>
          <a:p>
            <a:pPr marL="542925" indent="-542925" eaLnBrk="1" hangingPunct="1"/>
            <a:r>
              <a:rPr lang="de-DE" altLang="de-DE" sz="2400">
                <a:solidFill>
                  <a:schemeClr val="tx1"/>
                </a:solidFill>
              </a:rPr>
              <a:t>Übertragungswege</a:t>
            </a:r>
          </a:p>
          <a:p>
            <a:pPr marL="542925" indent="-542925" eaLnBrk="1" hangingPunct="1"/>
            <a:r>
              <a:rPr lang="de-DE" altLang="de-DE" sz="2400">
                <a:solidFill>
                  <a:schemeClr val="tx1"/>
                </a:solidFill>
              </a:rPr>
              <a:t>Symptome eines Lausbefalls </a:t>
            </a:r>
          </a:p>
          <a:p>
            <a:pPr marL="542925" indent="-542925" eaLnBrk="1" hangingPunct="1"/>
            <a:r>
              <a:rPr lang="de-DE" altLang="de-DE" sz="2400">
                <a:solidFill>
                  <a:srgbClr val="FF9933"/>
                </a:solidFill>
              </a:rPr>
              <a:t>Kamm und Lupe</a:t>
            </a:r>
          </a:p>
          <a:p>
            <a:pPr marL="542925" indent="-542925" eaLnBrk="1" hangingPunct="1"/>
            <a:r>
              <a:rPr lang="de-DE" altLang="de-DE" sz="2400"/>
              <a:t>Behandlungsstrategie</a:t>
            </a:r>
          </a:p>
          <a:p>
            <a:pPr marL="542925" indent="-542925" eaLnBrk="1" hangingPunct="1"/>
            <a:r>
              <a:rPr lang="de-DE" altLang="de-DE" sz="2400"/>
              <a:t>Prävention im Kindergarten</a:t>
            </a:r>
          </a:p>
          <a:p>
            <a:pPr marL="542925" indent="-542925" eaLnBrk="1" hangingPunct="1"/>
            <a:r>
              <a:rPr lang="de-DE" altLang="de-DE" sz="2400"/>
              <a:t>Rechtliches für Eltern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932363" y="3509963"/>
            <a:ext cx="3671887" cy="1143000"/>
          </a:xfrm>
        </p:spPr>
        <p:txBody>
          <a:bodyPr/>
          <a:lstStyle/>
          <a:p>
            <a:pPr eaLnBrk="1" hangingPunct="1"/>
            <a:r>
              <a:rPr lang="de-DE" altLang="de-DE" sz="2800"/>
              <a:t>Ein akuter Lausbefall lässt sich vor allem durch Nachweis vitaler Nissen feststellen  </a:t>
            </a:r>
            <a:endParaRPr lang="de-DE" altLang="de-DE" sz="1600"/>
          </a:p>
        </p:txBody>
      </p:sp>
      <p:pic>
        <p:nvPicPr>
          <p:cNvPr id="23555" name="Picture 4" descr="Diagnos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908050"/>
            <a:ext cx="3598862"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8459211A-CB48-4AE6-B4C2-16D17181718F}" type="slidenum">
              <a:rPr lang="de-DE" altLang="de-DE" b="0">
                <a:solidFill>
                  <a:srgbClr val="333333"/>
                </a:solidFill>
              </a:rPr>
              <a:pPr eaLnBrk="1" hangingPunct="1"/>
              <a:t>22</a:t>
            </a:fld>
            <a:endParaRPr lang="de-DE" altLang="de-DE" b="0">
              <a:solidFill>
                <a:srgbClr val="333333"/>
              </a:solidFill>
            </a:endParaRPr>
          </a:p>
        </p:txBody>
      </p:sp>
      <p:sp>
        <p:nvSpPr>
          <p:cNvPr id="24579" name="Rectangle 2"/>
          <p:cNvSpPr>
            <a:spLocks noGrp="1" noChangeArrowheads="1"/>
          </p:cNvSpPr>
          <p:nvPr>
            <p:ph type="title"/>
          </p:nvPr>
        </p:nvSpPr>
        <p:spPr/>
        <p:txBody>
          <a:bodyPr/>
          <a:lstStyle/>
          <a:p>
            <a:pPr eaLnBrk="1" hangingPunct="1"/>
            <a:r>
              <a:rPr lang="de-DE" altLang="de-DE"/>
              <a:t>Kamm und Lupe</a:t>
            </a:r>
          </a:p>
        </p:txBody>
      </p:sp>
      <p:sp>
        <p:nvSpPr>
          <p:cNvPr id="24580" name="Rectangle 3"/>
          <p:cNvSpPr>
            <a:spLocks noGrp="1" noChangeArrowheads="1"/>
          </p:cNvSpPr>
          <p:nvPr>
            <p:ph type="body" idx="1"/>
          </p:nvPr>
        </p:nvSpPr>
        <p:spPr/>
        <p:txBody>
          <a:bodyPr/>
          <a:lstStyle/>
          <a:p>
            <a:pPr marL="533400" indent="-533400" eaLnBrk="1" hangingPunct="1"/>
            <a:r>
              <a:rPr lang="de-DE" altLang="de-DE"/>
              <a:t>Hilfsmittel für die Kopfinspektion</a:t>
            </a:r>
            <a:r>
              <a:rPr lang="de-DE" altLang="de-DE" sz="3200"/>
              <a:t>    </a:t>
            </a:r>
          </a:p>
          <a:p>
            <a:pPr marL="1077913" lvl="1" indent="-533400" eaLnBrk="1" hangingPunct="1">
              <a:buFont typeface="Wingdings 3" pitchFamily="18" charset="2"/>
              <a:buChar char="["/>
            </a:pPr>
            <a:r>
              <a:rPr lang="de-DE" altLang="de-DE" sz="2000">
                <a:solidFill>
                  <a:srgbClr val="FF9933"/>
                </a:solidFill>
              </a:rPr>
              <a:t>Nissenkamm: Zinkenabstand max. 0,3 mm</a:t>
            </a:r>
            <a:r>
              <a:rPr lang="de-DE" altLang="de-DE" sz="2000"/>
              <a:t> </a:t>
            </a:r>
          </a:p>
          <a:p>
            <a:pPr marL="1077913" lvl="1" indent="-533400" eaLnBrk="1" hangingPunct="1">
              <a:buFont typeface="Wingdings 3" pitchFamily="18" charset="2"/>
              <a:buChar char="["/>
            </a:pPr>
            <a:r>
              <a:rPr lang="de-DE" altLang="de-DE" sz="2000">
                <a:solidFill>
                  <a:srgbClr val="FF9933"/>
                </a:solidFill>
              </a:rPr>
              <a:t>beleuchtete Lupe</a:t>
            </a:r>
          </a:p>
          <a:p>
            <a:pPr marL="1077913" lvl="1" indent="-533400" eaLnBrk="1" hangingPunct="1">
              <a:buFont typeface="Wingdings 3" pitchFamily="18" charset="2"/>
              <a:buChar char="["/>
            </a:pPr>
            <a:r>
              <a:rPr lang="de-DE" altLang="de-DE" sz="2000">
                <a:solidFill>
                  <a:srgbClr val="FF9933"/>
                </a:solidFill>
              </a:rPr>
              <a:t>Haarspülung </a:t>
            </a:r>
          </a:p>
          <a:p>
            <a:pPr marL="533400" indent="-533400" eaLnBrk="1" hangingPunct="1"/>
            <a:r>
              <a:rPr lang="de-DE" altLang="de-DE">
                <a:solidFill>
                  <a:schemeClr val="tx1"/>
                </a:solidFill>
              </a:rPr>
              <a:t>Vorgehensweise</a:t>
            </a:r>
          </a:p>
          <a:p>
            <a:pPr marL="1077913" lvl="1" indent="-533400" eaLnBrk="1" hangingPunct="1">
              <a:buFont typeface="Wingdings 3" pitchFamily="18" charset="2"/>
              <a:buChar char="["/>
            </a:pPr>
            <a:r>
              <a:rPr lang="de-DE" altLang="de-DE" sz="2000">
                <a:solidFill>
                  <a:srgbClr val="FF9933"/>
                </a:solidFill>
              </a:rPr>
              <a:t>Haar mit Wasser und Haarspülung anfeuchten</a:t>
            </a:r>
          </a:p>
          <a:p>
            <a:pPr marL="1077913" lvl="1" indent="-533400" eaLnBrk="1" hangingPunct="1">
              <a:buFont typeface="Wingdings 3" pitchFamily="18" charset="2"/>
              <a:buChar char="["/>
            </a:pPr>
            <a:r>
              <a:rPr lang="de-DE" altLang="de-DE" sz="2000">
                <a:solidFill>
                  <a:srgbClr val="FF9933"/>
                </a:solidFill>
              </a:rPr>
              <a:t>Haar Strähne für Strähne von der Kopfhaut weg zur Haarspitze kämmen, bis die Haarspülung ausgekämmt ist </a:t>
            </a:r>
          </a:p>
          <a:p>
            <a:pPr marL="1077913" lvl="1" indent="-533400" eaLnBrk="1" hangingPunct="1">
              <a:buFont typeface="Wingdings 3" pitchFamily="18" charset="2"/>
              <a:buChar char="["/>
            </a:pPr>
            <a:r>
              <a:rPr lang="de-DE" altLang="de-DE" sz="2000">
                <a:solidFill>
                  <a:srgbClr val="FF9933"/>
                </a:solidFill>
              </a:rPr>
              <a:t>Kamm nach jedem Kämmen auf Läuse untersuchen, am besten auf einem weißen Handtuch abstreifen</a:t>
            </a:r>
          </a:p>
          <a:p>
            <a:pPr marL="533400" indent="-533400" eaLnBrk="1" hangingPunct="1"/>
            <a:endParaRPr lang="de-DE" altLang="de-DE" sz="3200">
              <a:solidFill>
                <a:schemeClr val="tx1"/>
              </a:solidFill>
            </a:endParaRPr>
          </a:p>
          <a:p>
            <a:pPr marL="1077913" lvl="1" indent="-533400" eaLnBrk="1" hangingPunct="1">
              <a:buFont typeface="Wingdings 3" pitchFamily="18" charset="2"/>
              <a:buChar char="["/>
            </a:pPr>
            <a:endParaRPr lang="de-DE" altLang="de-DE" sz="2000">
              <a:solidFill>
                <a:srgbClr val="FF99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3AC4F380-86A9-4013-A10F-66B09DE6798B}" type="slidenum">
              <a:rPr lang="de-DE" altLang="de-DE" b="0">
                <a:solidFill>
                  <a:srgbClr val="333333"/>
                </a:solidFill>
              </a:rPr>
              <a:pPr eaLnBrk="1" hangingPunct="1"/>
              <a:t>23</a:t>
            </a:fld>
            <a:endParaRPr lang="de-DE" altLang="de-DE" b="0">
              <a:solidFill>
                <a:srgbClr val="333333"/>
              </a:solidFill>
            </a:endParaRPr>
          </a:p>
        </p:txBody>
      </p:sp>
      <p:sp>
        <p:nvSpPr>
          <p:cNvPr id="25603" name="Rectangle 2"/>
          <p:cNvSpPr>
            <a:spLocks noGrp="1" noChangeArrowheads="1"/>
          </p:cNvSpPr>
          <p:nvPr>
            <p:ph type="title"/>
          </p:nvPr>
        </p:nvSpPr>
        <p:spPr/>
        <p:txBody>
          <a:bodyPr/>
          <a:lstStyle/>
          <a:p>
            <a:pPr eaLnBrk="1" hangingPunct="1"/>
            <a:r>
              <a:rPr lang="de-DE" altLang="de-DE"/>
              <a:t>Kamm und Lupe</a:t>
            </a:r>
          </a:p>
        </p:txBody>
      </p:sp>
      <p:sp>
        <p:nvSpPr>
          <p:cNvPr id="25604" name="Rectangle 3"/>
          <p:cNvSpPr>
            <a:spLocks noGrp="1" noChangeArrowheads="1"/>
          </p:cNvSpPr>
          <p:nvPr>
            <p:ph type="body" idx="1"/>
          </p:nvPr>
        </p:nvSpPr>
        <p:spPr/>
        <p:txBody>
          <a:bodyPr/>
          <a:lstStyle/>
          <a:p>
            <a:pPr marL="533400" indent="-533400" eaLnBrk="1" hangingPunct="1">
              <a:lnSpc>
                <a:spcPct val="90000"/>
              </a:lnSpc>
              <a:buFontTx/>
              <a:buNone/>
            </a:pPr>
            <a:r>
              <a:rPr lang="de-DE" altLang="de-DE"/>
              <a:t>Haare nach Nissen untersuchen</a:t>
            </a:r>
            <a:r>
              <a:rPr lang="de-DE" altLang="de-DE" sz="3600"/>
              <a:t>    </a:t>
            </a:r>
          </a:p>
          <a:p>
            <a:pPr marL="1077913" lvl="1" indent="-533400" eaLnBrk="1" hangingPunct="1">
              <a:lnSpc>
                <a:spcPct val="90000"/>
              </a:lnSpc>
              <a:buFont typeface="Wingdings 3" pitchFamily="18" charset="2"/>
              <a:buChar char="["/>
            </a:pPr>
            <a:r>
              <a:rPr lang="de-DE" altLang="de-DE" sz="1800">
                <a:solidFill>
                  <a:srgbClr val="FF9933"/>
                </a:solidFill>
              </a:rPr>
              <a:t>Läuse befestigen ihre Eier 1-2 mm über der Haarbasis; nach ca. 9 Tagen schlüpfen die Larven; Haare wachsen ca. 1 cm pro Monat</a:t>
            </a:r>
          </a:p>
          <a:p>
            <a:pPr marL="1077913" lvl="1" indent="-533400" eaLnBrk="1" hangingPunct="1">
              <a:lnSpc>
                <a:spcPct val="90000"/>
              </a:lnSpc>
              <a:buFont typeface="Wingdings 3" pitchFamily="18" charset="2"/>
              <a:buChar char="["/>
            </a:pPr>
            <a:r>
              <a:rPr lang="de-DE" altLang="de-DE" sz="1800">
                <a:solidFill>
                  <a:srgbClr val="FF9933"/>
                </a:solidFill>
              </a:rPr>
              <a:t>deshalb gilt:</a:t>
            </a:r>
          </a:p>
          <a:p>
            <a:pPr marL="1077913" lvl="1" indent="-533400" eaLnBrk="1" hangingPunct="1">
              <a:lnSpc>
                <a:spcPct val="90000"/>
              </a:lnSpc>
              <a:buFont typeface="Wingdings 3" pitchFamily="18" charset="2"/>
              <a:buChar char="["/>
            </a:pPr>
            <a:r>
              <a:rPr lang="de-DE" altLang="de-DE" sz="1800">
                <a:solidFill>
                  <a:srgbClr val="FF9933"/>
                </a:solidFill>
              </a:rPr>
              <a:t>vitale Nissen befinden sich max. 1 cm entfernt von der Haarbasis; Faustregel: &lt; 1 cm = vital, &gt; 1 cm = leer und ungefährlich </a:t>
            </a:r>
          </a:p>
          <a:p>
            <a:pPr marL="1077913" lvl="1" indent="-533400" eaLnBrk="1" hangingPunct="1">
              <a:lnSpc>
                <a:spcPct val="90000"/>
              </a:lnSpc>
              <a:buFont typeface="Wingdings 3" pitchFamily="18" charset="2"/>
              <a:buChar char="["/>
            </a:pPr>
            <a:r>
              <a:rPr lang="de-DE" altLang="de-DE" sz="1800">
                <a:solidFill>
                  <a:srgbClr val="FF9933"/>
                </a:solidFill>
              </a:rPr>
              <a:t>vitale Nissen haben eine gelbliche bis mittelbräunliche Farbe</a:t>
            </a:r>
          </a:p>
          <a:p>
            <a:pPr marL="1077913" lvl="1" indent="-533400" eaLnBrk="1" hangingPunct="1">
              <a:lnSpc>
                <a:spcPct val="90000"/>
              </a:lnSpc>
              <a:buFont typeface="Wingdings 3" pitchFamily="18" charset="2"/>
              <a:buChar char="["/>
            </a:pPr>
            <a:r>
              <a:rPr lang="de-DE" altLang="de-DE" sz="1800">
                <a:solidFill>
                  <a:srgbClr val="FF9933"/>
                </a:solidFill>
              </a:rPr>
              <a:t>leere Nissen schimmern weiß bis perlmuttartig  </a:t>
            </a:r>
          </a:p>
          <a:p>
            <a:pPr marL="533400" indent="-533400" eaLnBrk="1" hangingPunct="1">
              <a:lnSpc>
                <a:spcPct val="90000"/>
              </a:lnSpc>
              <a:buFontTx/>
              <a:buNone/>
            </a:pPr>
            <a:endParaRPr lang="de-DE" altLang="de-DE" sz="1800">
              <a:solidFill>
                <a:schemeClr val="tx1"/>
              </a:solidFill>
            </a:endParaRPr>
          </a:p>
          <a:p>
            <a:pPr marL="533400" indent="-533400" eaLnBrk="1" hangingPunct="1">
              <a:lnSpc>
                <a:spcPct val="90000"/>
              </a:lnSpc>
              <a:buFont typeface="Wingdings 3" pitchFamily="18" charset="2"/>
              <a:buChar char=" "/>
            </a:pPr>
            <a:r>
              <a:rPr lang="de-DE" altLang="de-DE" sz="1800" i="1">
                <a:solidFill>
                  <a:schemeClr val="tx1"/>
                </a:solidFill>
              </a:rPr>
              <a:t>Ein Befall mit Läusen, Larven oder Nissen, die sich weniger als 1 cm von der Kopfhaut entfernt befinden, muss umgehend behandelt werden!</a:t>
            </a:r>
          </a:p>
          <a:p>
            <a:pPr marL="1077913" lvl="1" indent="-533400" eaLnBrk="1" hangingPunct="1">
              <a:lnSpc>
                <a:spcPct val="90000"/>
              </a:lnSpc>
              <a:buFont typeface="Wingdings 3" pitchFamily="18" charset="2"/>
              <a:buChar char=" "/>
            </a:pPr>
            <a:endParaRPr lang="de-DE" altLang="de-DE" sz="1800" i="1">
              <a:solidFill>
                <a:schemeClr val="tx1"/>
              </a:solidFill>
            </a:endParaRPr>
          </a:p>
          <a:p>
            <a:pPr marL="533400" indent="-533400" eaLnBrk="1" hangingPunct="1">
              <a:lnSpc>
                <a:spcPct val="90000"/>
              </a:lnSpc>
              <a:buFont typeface="Wingdings 3" pitchFamily="18" charset="2"/>
              <a:buChar char=" "/>
            </a:pPr>
            <a:r>
              <a:rPr lang="de-DE" altLang="de-DE" sz="1800" i="1">
                <a:solidFill>
                  <a:schemeClr val="tx1"/>
                </a:solidFill>
              </a:rPr>
              <a:t>(Robert-Koch-Institut, American Academy of Pediatrics)</a:t>
            </a:r>
          </a:p>
          <a:p>
            <a:pPr marL="533400" indent="-533400" eaLnBrk="1" hangingPunct="1">
              <a:lnSpc>
                <a:spcPct val="90000"/>
              </a:lnSpc>
            </a:pPr>
            <a:endParaRPr lang="de-DE" altLang="de-DE" sz="3600" i="1">
              <a:solidFill>
                <a:schemeClr val="tx1"/>
              </a:solidFill>
            </a:endParaRPr>
          </a:p>
          <a:p>
            <a:pPr marL="1077913" lvl="1" indent="-533400" eaLnBrk="1" hangingPunct="1">
              <a:lnSpc>
                <a:spcPct val="90000"/>
              </a:lnSpc>
              <a:buFont typeface="Wingdings 3" pitchFamily="18" charset="2"/>
              <a:buChar char="["/>
            </a:pPr>
            <a:endParaRPr lang="de-DE" altLang="de-DE" sz="2400">
              <a:solidFill>
                <a:srgbClr val="FF993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1059CD2F-2F03-4B7F-9DEF-38F2BECAC19F}" type="slidenum">
              <a:rPr lang="de-DE" altLang="de-DE" b="0">
                <a:solidFill>
                  <a:srgbClr val="333333"/>
                </a:solidFill>
              </a:rPr>
              <a:pPr eaLnBrk="1" hangingPunct="1"/>
              <a:t>24</a:t>
            </a:fld>
            <a:endParaRPr lang="de-DE" altLang="de-DE" b="0">
              <a:solidFill>
                <a:srgbClr val="333333"/>
              </a:solidFill>
            </a:endParaRPr>
          </a:p>
        </p:txBody>
      </p:sp>
      <p:sp>
        <p:nvSpPr>
          <p:cNvPr id="26627" name="Rectangle 2"/>
          <p:cNvSpPr>
            <a:spLocks noGrp="1" noChangeArrowheads="1"/>
          </p:cNvSpPr>
          <p:nvPr>
            <p:ph type="title"/>
          </p:nvPr>
        </p:nvSpPr>
        <p:spPr/>
        <p:txBody>
          <a:bodyPr/>
          <a:lstStyle/>
          <a:p>
            <a:pPr eaLnBrk="1" hangingPunct="1"/>
            <a:r>
              <a:rPr lang="de-DE" altLang="de-DE"/>
              <a:t>Übersicht</a:t>
            </a:r>
          </a:p>
        </p:txBody>
      </p:sp>
      <p:sp>
        <p:nvSpPr>
          <p:cNvPr id="26628" name="Rectangle 3"/>
          <p:cNvSpPr>
            <a:spLocks noGrp="1" noChangeArrowheads="1"/>
          </p:cNvSpPr>
          <p:nvPr>
            <p:ph type="body" idx="1"/>
          </p:nvPr>
        </p:nvSpPr>
        <p:spPr/>
        <p:txBody>
          <a:bodyPr/>
          <a:lstStyle/>
          <a:p>
            <a:pPr marL="542925" indent="-542925" eaLnBrk="1" hangingPunct="1"/>
            <a:r>
              <a:rPr lang="de-DE" altLang="de-DE" sz="2400">
                <a:solidFill>
                  <a:schemeClr val="tx1"/>
                </a:solidFill>
              </a:rPr>
              <a:t>Irrungen und Wirrungen</a:t>
            </a:r>
            <a:r>
              <a:rPr lang="de-DE" altLang="de-DE" sz="2400"/>
              <a:t>  </a:t>
            </a:r>
            <a:endParaRPr lang="de-DE" altLang="de-DE" sz="2000"/>
          </a:p>
          <a:p>
            <a:pPr marL="542925" indent="-542925" eaLnBrk="1" hangingPunct="1"/>
            <a:r>
              <a:rPr lang="de-DE" altLang="de-DE" sz="2400">
                <a:solidFill>
                  <a:schemeClr val="tx1"/>
                </a:solidFill>
              </a:rPr>
              <a:t>Häufigkeit und Verbreitung</a:t>
            </a:r>
            <a:r>
              <a:rPr lang="de-DE" altLang="de-DE" sz="2400"/>
              <a:t>  </a:t>
            </a:r>
            <a:endParaRPr lang="de-DE" altLang="de-DE" sz="2000"/>
          </a:p>
          <a:p>
            <a:pPr marL="542925" indent="-542925" eaLnBrk="1" hangingPunct="1"/>
            <a:r>
              <a:rPr lang="de-DE" altLang="de-DE" sz="2400">
                <a:solidFill>
                  <a:schemeClr val="tx1"/>
                </a:solidFill>
              </a:rPr>
              <a:t>Biologie der Kopflaus</a:t>
            </a:r>
          </a:p>
          <a:p>
            <a:pPr marL="542925" indent="-542925" eaLnBrk="1" hangingPunct="1"/>
            <a:r>
              <a:rPr lang="de-DE" altLang="de-DE" sz="2400">
                <a:solidFill>
                  <a:schemeClr val="tx1"/>
                </a:solidFill>
              </a:rPr>
              <a:t>Übertragungswege</a:t>
            </a:r>
          </a:p>
          <a:p>
            <a:pPr marL="542925" indent="-542925" eaLnBrk="1" hangingPunct="1"/>
            <a:r>
              <a:rPr lang="de-DE" altLang="de-DE" sz="2400">
                <a:solidFill>
                  <a:schemeClr val="tx1"/>
                </a:solidFill>
              </a:rPr>
              <a:t>Symptome eines Lausbefalls </a:t>
            </a:r>
          </a:p>
          <a:p>
            <a:pPr marL="542925" indent="-542925" eaLnBrk="1" hangingPunct="1"/>
            <a:r>
              <a:rPr lang="de-DE" altLang="de-DE" sz="2400">
                <a:solidFill>
                  <a:schemeClr val="tx1"/>
                </a:solidFill>
              </a:rPr>
              <a:t>Kamm und Lupe</a:t>
            </a:r>
          </a:p>
          <a:p>
            <a:pPr marL="542925" indent="-542925" eaLnBrk="1" hangingPunct="1"/>
            <a:r>
              <a:rPr lang="de-DE" altLang="de-DE" sz="2400">
                <a:solidFill>
                  <a:srgbClr val="FF9933"/>
                </a:solidFill>
              </a:rPr>
              <a:t>Behandlungsstrategie</a:t>
            </a:r>
          </a:p>
          <a:p>
            <a:pPr marL="542925" indent="-542925" eaLnBrk="1" hangingPunct="1"/>
            <a:r>
              <a:rPr lang="de-DE" altLang="de-DE" sz="2400"/>
              <a:t>Prävention im Kindergarten</a:t>
            </a:r>
          </a:p>
          <a:p>
            <a:pPr marL="542925" indent="-542925" eaLnBrk="1" hangingPunct="1"/>
            <a:r>
              <a:rPr lang="de-DE" altLang="de-DE" sz="2400"/>
              <a:t>Rechtliches für Eltern</a:t>
            </a:r>
          </a:p>
        </p:txBody>
      </p:sp>
      <p:pic>
        <p:nvPicPr>
          <p:cNvPr id="26629" name="Picture 4" descr="Illu-Laus-Shampo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3022600"/>
            <a:ext cx="33480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716463" y="3509963"/>
            <a:ext cx="4211637" cy="1143000"/>
          </a:xfrm>
        </p:spPr>
        <p:txBody>
          <a:bodyPr/>
          <a:lstStyle/>
          <a:p>
            <a:pPr algn="ctr" eaLnBrk="1" hangingPunct="1"/>
            <a:r>
              <a:rPr lang="de-DE" altLang="de-DE" sz="2800" dirty="0"/>
              <a:t>Das Robert-Koch-Institut empfiehlt eine Kombination aus chemischen, mechanischen und physikalischen Wirkprinzipien!</a:t>
            </a:r>
            <a:endParaRPr lang="de-DE" altLang="de-DE" sz="1600" dirty="0"/>
          </a:p>
        </p:txBody>
      </p:sp>
      <p:pic>
        <p:nvPicPr>
          <p:cNvPr id="27651" name="Picture 4" descr="Anwendu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525" y="906463"/>
            <a:ext cx="3598863"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0B1BA8E8-A467-460C-83DD-BCC51220469C}" type="slidenum">
              <a:rPr lang="de-DE" altLang="de-DE" b="0">
                <a:solidFill>
                  <a:srgbClr val="333333"/>
                </a:solidFill>
              </a:rPr>
              <a:pPr eaLnBrk="1" hangingPunct="1"/>
              <a:t>26</a:t>
            </a:fld>
            <a:endParaRPr lang="de-DE" altLang="de-DE" b="0">
              <a:solidFill>
                <a:srgbClr val="333333"/>
              </a:solidFill>
            </a:endParaRPr>
          </a:p>
        </p:txBody>
      </p:sp>
      <p:sp>
        <p:nvSpPr>
          <p:cNvPr id="29699" name="Rectangle 2"/>
          <p:cNvSpPr>
            <a:spLocks noGrp="1" noChangeArrowheads="1"/>
          </p:cNvSpPr>
          <p:nvPr>
            <p:ph type="title"/>
          </p:nvPr>
        </p:nvSpPr>
        <p:spPr/>
        <p:txBody>
          <a:bodyPr/>
          <a:lstStyle/>
          <a:p>
            <a:pPr eaLnBrk="1" hangingPunct="1"/>
            <a:r>
              <a:rPr lang="de-DE" altLang="de-DE" dirty="0"/>
              <a:t>Behandlungsstrategie</a:t>
            </a:r>
          </a:p>
        </p:txBody>
      </p:sp>
      <p:sp>
        <p:nvSpPr>
          <p:cNvPr id="29700" name="Rectangle 3"/>
          <p:cNvSpPr>
            <a:spLocks noGrp="1" noChangeArrowheads="1"/>
          </p:cNvSpPr>
          <p:nvPr>
            <p:ph type="body" idx="1"/>
          </p:nvPr>
        </p:nvSpPr>
        <p:spPr>
          <a:xfrm>
            <a:off x="468312" y="1989138"/>
            <a:ext cx="8352159" cy="4103687"/>
          </a:xfrm>
        </p:spPr>
        <p:txBody>
          <a:bodyPr/>
          <a:lstStyle/>
          <a:p>
            <a:pPr marL="533400" indent="-533400" eaLnBrk="1" hangingPunct="1">
              <a:lnSpc>
                <a:spcPct val="90000"/>
              </a:lnSpc>
            </a:pPr>
            <a:r>
              <a:rPr lang="de-DE" altLang="de-DE" dirty="0"/>
              <a:t>Arzneimittel: insektizide Wirkung</a:t>
            </a:r>
          </a:p>
          <a:p>
            <a:pPr marL="1077913" lvl="1" indent="-533400" eaLnBrk="1" hangingPunct="1">
              <a:lnSpc>
                <a:spcPct val="90000"/>
              </a:lnSpc>
              <a:buFont typeface="Wingdings 3" pitchFamily="18" charset="2"/>
              <a:buChar char="["/>
            </a:pPr>
            <a:r>
              <a:rPr lang="de-DE" altLang="de-DE" sz="1800" dirty="0">
                <a:solidFill>
                  <a:srgbClr val="FF9933"/>
                </a:solidFill>
              </a:rPr>
              <a:t>Lähmen Nervensystem und Motorik der Läuse und Nissen</a:t>
            </a:r>
          </a:p>
          <a:p>
            <a:pPr marL="1077913" lvl="1" indent="-533400" eaLnBrk="1" hangingPunct="1">
              <a:lnSpc>
                <a:spcPct val="90000"/>
              </a:lnSpc>
              <a:buFont typeface="Wingdings 3" pitchFamily="18" charset="2"/>
              <a:buChar char="["/>
            </a:pPr>
            <a:r>
              <a:rPr lang="de-DE" altLang="de-DE" sz="1800" dirty="0">
                <a:solidFill>
                  <a:srgbClr val="FF9933"/>
                </a:solidFill>
              </a:rPr>
              <a:t>Pyrethrum: pflanzlicher </a:t>
            </a:r>
            <a:r>
              <a:rPr lang="de-DE" altLang="de-DE" sz="1800" dirty="0" err="1">
                <a:solidFill>
                  <a:srgbClr val="FF9933"/>
                </a:solidFill>
              </a:rPr>
              <a:t>Chrysanthemenextrakt</a:t>
            </a:r>
            <a:r>
              <a:rPr lang="de-DE" altLang="de-DE" sz="1800" dirty="0">
                <a:solidFill>
                  <a:srgbClr val="FF9933"/>
                </a:solidFill>
              </a:rPr>
              <a:t> + Hilfsstoffe zur Wirkverstärkung. Begrenzte Einwirkzeit zum Schutz vor Resistenzen</a:t>
            </a:r>
          </a:p>
          <a:p>
            <a:pPr marL="1077913" lvl="1" indent="-533400" eaLnBrk="1" hangingPunct="1">
              <a:lnSpc>
                <a:spcPct val="90000"/>
              </a:lnSpc>
              <a:buFont typeface="Wingdings 3" pitchFamily="18" charset="2"/>
              <a:buChar char="["/>
            </a:pPr>
            <a:r>
              <a:rPr lang="de-DE" altLang="de-DE" sz="1800" dirty="0">
                <a:solidFill>
                  <a:srgbClr val="FF9933"/>
                </a:solidFill>
              </a:rPr>
              <a:t>Permethrin: Synthetisches Derivat mit Langzeitwirkung</a:t>
            </a:r>
          </a:p>
          <a:p>
            <a:pPr marL="1077913" lvl="1" indent="-533400" eaLnBrk="1" hangingPunct="1">
              <a:lnSpc>
                <a:spcPct val="90000"/>
              </a:lnSpc>
              <a:buFont typeface="Wingdings 3" pitchFamily="18" charset="2"/>
              <a:buChar char="["/>
            </a:pPr>
            <a:r>
              <a:rPr lang="de-DE" altLang="de-DE" sz="1800" dirty="0">
                <a:solidFill>
                  <a:srgbClr val="FF9933"/>
                </a:solidFill>
              </a:rPr>
              <a:t>Studien belegen Wirksamkeit in Deutschland zugelassener Arzneimittel – auch gegen Läuse mit Knock-down-Resistenz</a:t>
            </a:r>
          </a:p>
          <a:p>
            <a:pPr marL="533400" indent="-533400" eaLnBrk="1" hangingPunct="1">
              <a:lnSpc>
                <a:spcPct val="90000"/>
              </a:lnSpc>
            </a:pPr>
            <a:r>
              <a:rPr lang="de-DE" altLang="de-DE" dirty="0">
                <a:solidFill>
                  <a:schemeClr val="tx1"/>
                </a:solidFill>
              </a:rPr>
              <a:t>Medizinprodukte: physikalische Wirkung</a:t>
            </a:r>
            <a:endParaRPr lang="de-DE" altLang="de-DE" sz="3200" dirty="0">
              <a:solidFill>
                <a:schemeClr val="tx1"/>
              </a:solidFill>
            </a:endParaRPr>
          </a:p>
          <a:p>
            <a:pPr marL="1077913" lvl="1" indent="-533400" eaLnBrk="1" hangingPunct="1">
              <a:lnSpc>
                <a:spcPct val="90000"/>
              </a:lnSpc>
              <a:buFont typeface="Wingdings 3" pitchFamily="18" charset="2"/>
              <a:buChar char="["/>
            </a:pPr>
            <a:r>
              <a:rPr lang="de-DE" altLang="de-DE" sz="1800" dirty="0">
                <a:solidFill>
                  <a:srgbClr val="FF9933"/>
                </a:solidFill>
              </a:rPr>
              <a:t>Lähmen die Atmung der Läuse und Nissen</a:t>
            </a:r>
          </a:p>
          <a:p>
            <a:pPr marL="1077913" lvl="1" indent="-533400" eaLnBrk="1" hangingPunct="1">
              <a:lnSpc>
                <a:spcPct val="90000"/>
              </a:lnSpc>
              <a:buFont typeface="Wingdings 3" pitchFamily="18" charset="2"/>
              <a:buChar char="["/>
            </a:pPr>
            <a:r>
              <a:rPr lang="de-DE" altLang="de-DE" sz="1800" dirty="0" err="1">
                <a:solidFill>
                  <a:srgbClr val="FF9933"/>
                </a:solidFill>
              </a:rPr>
              <a:t>Dimeticon</a:t>
            </a:r>
            <a:r>
              <a:rPr lang="de-DE" altLang="de-DE" sz="1800" dirty="0">
                <a:solidFill>
                  <a:srgbClr val="FF9933"/>
                </a:solidFill>
              </a:rPr>
              <a:t>, </a:t>
            </a:r>
            <a:r>
              <a:rPr lang="de-DE" altLang="de-DE" sz="1800" dirty="0" err="1">
                <a:solidFill>
                  <a:srgbClr val="FF9933"/>
                </a:solidFill>
              </a:rPr>
              <a:t>Dodecanol</a:t>
            </a:r>
            <a:r>
              <a:rPr lang="de-DE" altLang="de-DE" sz="1800" dirty="0">
                <a:solidFill>
                  <a:srgbClr val="FF9933"/>
                </a:solidFill>
              </a:rPr>
              <a:t>, </a:t>
            </a:r>
            <a:r>
              <a:rPr lang="de-DE" altLang="de-DE" sz="1800" dirty="0" err="1">
                <a:solidFill>
                  <a:srgbClr val="FF9933"/>
                </a:solidFill>
              </a:rPr>
              <a:t>Oktandiol</a:t>
            </a:r>
            <a:endParaRPr lang="de-DE" altLang="de-DE" sz="1800" dirty="0">
              <a:solidFill>
                <a:srgbClr val="FF9933"/>
              </a:solidFill>
            </a:endParaRPr>
          </a:p>
          <a:p>
            <a:pPr marL="1077913" lvl="1" indent="-533400" eaLnBrk="1" hangingPunct="1">
              <a:lnSpc>
                <a:spcPct val="90000"/>
              </a:lnSpc>
              <a:buFont typeface="Wingdings 3" pitchFamily="18" charset="2"/>
              <a:buChar char="["/>
            </a:pPr>
            <a:r>
              <a:rPr lang="de-DE" altLang="de-DE" sz="1800" dirty="0">
                <a:solidFill>
                  <a:srgbClr val="FF9933"/>
                </a:solidFill>
              </a:rPr>
              <a:t>Kokosöl, Mineralöl, </a:t>
            </a:r>
            <a:r>
              <a:rPr lang="de-DE" altLang="de-DE" sz="1800" dirty="0" err="1">
                <a:solidFill>
                  <a:srgbClr val="FF9933"/>
                </a:solidFill>
              </a:rPr>
              <a:t>Neemextrakt</a:t>
            </a:r>
            <a:endParaRPr lang="de-DE" altLang="de-DE" sz="1800" dirty="0">
              <a:solidFill>
                <a:srgbClr val="FF9933"/>
              </a:solidFill>
            </a:endParaRPr>
          </a:p>
          <a:p>
            <a:pPr marL="1077913" lvl="1" indent="-533400" eaLnBrk="1" hangingPunct="1">
              <a:lnSpc>
                <a:spcPct val="90000"/>
              </a:lnSpc>
              <a:buFont typeface="Wingdings 3" pitchFamily="18" charset="2"/>
              <a:buChar char="["/>
            </a:pPr>
            <a:r>
              <a:rPr lang="de-DE" altLang="de-DE" sz="1800" dirty="0">
                <a:solidFill>
                  <a:srgbClr val="FF9933"/>
                </a:solidFill>
              </a:rPr>
              <a:t>Medizinprodukte unterliegen – anders als Arzneimittel - keiner qualitätsabhängigen Zulassung nach Arzneimittelgesetz</a:t>
            </a:r>
          </a:p>
          <a:p>
            <a:pPr marL="533400" indent="-533400" eaLnBrk="1" hangingPunct="1">
              <a:lnSpc>
                <a:spcPct val="90000"/>
              </a:lnSpc>
            </a:pPr>
            <a:endParaRPr lang="de-DE" altLang="de-DE" sz="1800" dirty="0">
              <a:solidFill>
                <a:schemeClr val="tx1"/>
              </a:solidFill>
            </a:endParaRPr>
          </a:p>
          <a:p>
            <a:pPr marL="1077913" lvl="1" indent="-533400" eaLnBrk="1" hangingPunct="1">
              <a:lnSpc>
                <a:spcPct val="90000"/>
              </a:lnSpc>
              <a:buFont typeface="Wingdings 3" pitchFamily="18" charset="2"/>
              <a:buChar char="["/>
            </a:pPr>
            <a:endParaRPr lang="de-DE" altLang="de-DE" sz="2400" dirty="0">
              <a:solidFill>
                <a:srgbClr val="FF993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3B7A50DA-64C6-41DF-BFAC-98B6E4CD1170}" type="slidenum">
              <a:rPr lang="de-DE" altLang="de-DE" b="0">
                <a:solidFill>
                  <a:srgbClr val="333333"/>
                </a:solidFill>
              </a:rPr>
              <a:pPr eaLnBrk="1" hangingPunct="1"/>
              <a:t>27</a:t>
            </a:fld>
            <a:endParaRPr lang="de-DE" altLang="de-DE" b="0">
              <a:solidFill>
                <a:srgbClr val="333333"/>
              </a:solidFill>
            </a:endParaRPr>
          </a:p>
        </p:txBody>
      </p:sp>
      <p:sp>
        <p:nvSpPr>
          <p:cNvPr id="30727" name="Rectangle 6"/>
          <p:cNvSpPr>
            <a:spLocks noGrp="1" noChangeArrowheads="1"/>
          </p:cNvSpPr>
          <p:nvPr>
            <p:ph type="title"/>
          </p:nvPr>
        </p:nvSpPr>
        <p:spPr/>
        <p:txBody>
          <a:bodyPr/>
          <a:lstStyle/>
          <a:p>
            <a:pPr eaLnBrk="1" hangingPunct="1"/>
            <a:r>
              <a:rPr lang="de-DE" altLang="de-DE" dirty="0"/>
              <a:t>Behandlungsstrategie</a:t>
            </a:r>
          </a:p>
        </p:txBody>
      </p:sp>
      <p:sp>
        <p:nvSpPr>
          <p:cNvPr id="7" name="Textfeld 6"/>
          <p:cNvSpPr txBox="1"/>
          <p:nvPr/>
        </p:nvSpPr>
        <p:spPr>
          <a:xfrm>
            <a:off x="755576" y="6165304"/>
            <a:ext cx="4896544" cy="246221"/>
          </a:xfrm>
          <a:prstGeom prst="rect">
            <a:avLst/>
          </a:prstGeom>
          <a:noFill/>
        </p:spPr>
        <p:txBody>
          <a:bodyPr wrap="square" rtlCol="0">
            <a:spAutoFit/>
          </a:bodyPr>
          <a:lstStyle/>
          <a:p>
            <a:r>
              <a:rPr lang="de-DE" sz="1000" dirty="0"/>
              <a:t>Auswahl nach Roter Liste, 2018 | Studienverzeichnis auf Chart 41</a:t>
            </a:r>
          </a:p>
        </p:txBody>
      </p:sp>
      <p:pic>
        <p:nvPicPr>
          <p:cNvPr id="2" name="Grafik 1">
            <a:extLst>
              <a:ext uri="{FF2B5EF4-FFF2-40B4-BE49-F238E27FC236}">
                <a16:creationId xmlns:a16="http://schemas.microsoft.com/office/drawing/2014/main" id="{DCFB2969-FBB1-2700-DC5E-BBBC6664F70E}"/>
              </a:ext>
            </a:extLst>
          </p:cNvPr>
          <p:cNvPicPr>
            <a:picLocks noChangeAspect="1"/>
          </p:cNvPicPr>
          <p:nvPr/>
        </p:nvPicPr>
        <p:blipFill>
          <a:blip r:embed="rId2"/>
          <a:stretch>
            <a:fillRect/>
          </a:stretch>
        </p:blipFill>
        <p:spPr>
          <a:xfrm>
            <a:off x="323528" y="1599619"/>
            <a:ext cx="8640960" cy="46004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0B289203-AABB-44BB-8A70-423316C574F7}" type="slidenum">
              <a:rPr lang="de-DE" altLang="de-DE" b="0">
                <a:solidFill>
                  <a:srgbClr val="333333"/>
                </a:solidFill>
              </a:rPr>
              <a:pPr eaLnBrk="1" hangingPunct="1"/>
              <a:t>28</a:t>
            </a:fld>
            <a:endParaRPr lang="de-DE" altLang="de-DE" b="0">
              <a:solidFill>
                <a:srgbClr val="333333"/>
              </a:solidFill>
            </a:endParaRPr>
          </a:p>
        </p:txBody>
      </p:sp>
      <p:sp>
        <p:nvSpPr>
          <p:cNvPr id="31747" name="Rectangle 2"/>
          <p:cNvSpPr>
            <a:spLocks noGrp="1" noChangeArrowheads="1"/>
          </p:cNvSpPr>
          <p:nvPr>
            <p:ph type="title"/>
          </p:nvPr>
        </p:nvSpPr>
        <p:spPr/>
        <p:txBody>
          <a:bodyPr/>
          <a:lstStyle/>
          <a:p>
            <a:pPr eaLnBrk="1" hangingPunct="1"/>
            <a:r>
              <a:rPr lang="de-DE" altLang="de-DE"/>
              <a:t>Behandlungsstrategie</a:t>
            </a:r>
          </a:p>
        </p:txBody>
      </p:sp>
      <p:sp>
        <p:nvSpPr>
          <p:cNvPr id="31748" name="Rectangle 3"/>
          <p:cNvSpPr>
            <a:spLocks noGrp="1" noChangeArrowheads="1"/>
          </p:cNvSpPr>
          <p:nvPr>
            <p:ph type="body" idx="1"/>
          </p:nvPr>
        </p:nvSpPr>
        <p:spPr>
          <a:xfrm>
            <a:off x="468313" y="1989138"/>
            <a:ext cx="8351837" cy="4103687"/>
          </a:xfrm>
        </p:spPr>
        <p:txBody>
          <a:bodyPr/>
          <a:lstStyle/>
          <a:p>
            <a:pPr marL="533400" indent="-533400" eaLnBrk="1" hangingPunct="1">
              <a:lnSpc>
                <a:spcPct val="80000"/>
              </a:lnSpc>
            </a:pPr>
            <a:r>
              <a:rPr lang="de-DE" altLang="de-DE" dirty="0"/>
              <a:t>„entwicklungszyklusgerechte Anwendung“</a:t>
            </a:r>
            <a:r>
              <a:rPr lang="de-DE" altLang="de-DE" sz="2000" dirty="0"/>
              <a:t> </a:t>
            </a:r>
            <a:r>
              <a:rPr lang="de-DE" altLang="de-DE" sz="2400" dirty="0"/>
              <a:t>    </a:t>
            </a:r>
          </a:p>
          <a:p>
            <a:pPr marL="1077913" lvl="1" indent="-533400" eaLnBrk="1" hangingPunct="1">
              <a:lnSpc>
                <a:spcPct val="80000"/>
              </a:lnSpc>
              <a:buFont typeface="Wingdings 3" pitchFamily="18" charset="2"/>
              <a:buChar char="["/>
            </a:pPr>
            <a:r>
              <a:rPr lang="de-DE" altLang="de-DE" sz="1800" dirty="0">
                <a:solidFill>
                  <a:srgbClr val="FF9933"/>
                </a:solidFill>
              </a:rPr>
              <a:t>zugelassenen Mittel wirken sicher gegen Läuse </a:t>
            </a:r>
          </a:p>
          <a:p>
            <a:pPr marL="1077913" lvl="1" indent="-533400" eaLnBrk="1" hangingPunct="1">
              <a:lnSpc>
                <a:spcPct val="80000"/>
              </a:lnSpc>
              <a:buFont typeface="Wingdings 3" pitchFamily="18" charset="2"/>
              <a:buChar char="["/>
            </a:pPr>
            <a:r>
              <a:rPr lang="de-DE" altLang="de-DE" sz="1800" dirty="0">
                <a:solidFill>
                  <a:srgbClr val="FF9933"/>
                </a:solidFill>
              </a:rPr>
              <a:t>daher besteht zunächst keine Ansteckungsgefahr mehr </a:t>
            </a:r>
          </a:p>
          <a:p>
            <a:pPr marL="1077913" lvl="1" indent="-533400" eaLnBrk="1" hangingPunct="1">
              <a:lnSpc>
                <a:spcPct val="80000"/>
              </a:lnSpc>
              <a:buFont typeface="Wingdings 3" pitchFamily="18" charset="2"/>
              <a:buChar char="["/>
            </a:pPr>
            <a:r>
              <a:rPr lang="de-DE" altLang="de-DE" sz="1800" dirty="0">
                <a:solidFill>
                  <a:srgbClr val="FF9933"/>
                </a:solidFill>
              </a:rPr>
              <a:t>Fehler können die Wirksamkeit beeinträchtigen: zu wenig Substanz, Mittelverdünnung im nassen Haar, zu kurze Einwirkzeit</a:t>
            </a:r>
          </a:p>
          <a:p>
            <a:pPr marL="1077913" lvl="1" indent="-533400" eaLnBrk="1" hangingPunct="1">
              <a:lnSpc>
                <a:spcPct val="80000"/>
              </a:lnSpc>
              <a:buFont typeface="Wingdings 3" pitchFamily="18" charset="2"/>
              <a:buChar char="["/>
            </a:pPr>
            <a:r>
              <a:rPr lang="de-DE" altLang="de-DE" sz="1800" dirty="0">
                <a:solidFill>
                  <a:srgbClr val="FF9933"/>
                </a:solidFill>
              </a:rPr>
              <a:t>nachschlüpfende Larven verlängern beim Patienten den Lausbefall und führen zu einer erneuten Ansteckungsgefahr im Kindergarten </a:t>
            </a:r>
          </a:p>
          <a:p>
            <a:pPr marL="533400" indent="-533400" eaLnBrk="1" hangingPunct="1">
              <a:lnSpc>
                <a:spcPct val="80000"/>
              </a:lnSpc>
            </a:pPr>
            <a:r>
              <a:rPr lang="de-DE" altLang="de-DE" dirty="0">
                <a:solidFill>
                  <a:schemeClr val="tx1"/>
                </a:solidFill>
              </a:rPr>
              <a:t>besonderes Risiko: Resistenzen</a:t>
            </a:r>
          </a:p>
          <a:p>
            <a:pPr marL="1077913" lvl="1" indent="-533400" eaLnBrk="1" hangingPunct="1">
              <a:lnSpc>
                <a:spcPct val="80000"/>
              </a:lnSpc>
              <a:buFont typeface="Wingdings 3" pitchFamily="18" charset="2"/>
              <a:buChar char="["/>
            </a:pPr>
            <a:r>
              <a:rPr lang="de-DE" altLang="de-DE" sz="1800" dirty="0">
                <a:solidFill>
                  <a:srgbClr val="FF9933"/>
                </a:solidFill>
              </a:rPr>
              <a:t>nach einer Studie der Universität Kiel verwenden nicht einmal zwei Drittel der Betroffenen das Kopflausmittel nach Vorschrift</a:t>
            </a:r>
          </a:p>
          <a:p>
            <a:pPr marL="1077913" lvl="1" indent="-533400" eaLnBrk="1" hangingPunct="1">
              <a:lnSpc>
                <a:spcPct val="80000"/>
              </a:lnSpc>
              <a:buFont typeface="Wingdings 3" pitchFamily="18" charset="2"/>
              <a:buChar char="["/>
            </a:pPr>
            <a:r>
              <a:rPr lang="de-DE" altLang="de-DE" sz="1800" dirty="0">
                <a:solidFill>
                  <a:srgbClr val="FF9933"/>
                </a:solidFill>
              </a:rPr>
              <a:t>überleben nachschlüpfende Larven den Kontakt mit einem Kopflausmittel, kann sich langfristig eine Wirkstoffresistenz entwickeln</a:t>
            </a:r>
          </a:p>
          <a:p>
            <a:pPr marL="1077913" lvl="1" indent="-533400" eaLnBrk="1" hangingPunct="1">
              <a:lnSpc>
                <a:spcPct val="80000"/>
              </a:lnSpc>
              <a:buFont typeface="Wingdings 3" pitchFamily="18" charset="2"/>
              <a:buChar char="["/>
            </a:pPr>
            <a:r>
              <a:rPr lang="de-DE" altLang="de-DE" sz="1800" dirty="0">
                <a:solidFill>
                  <a:srgbClr val="FF9933"/>
                </a:solidFill>
              </a:rPr>
              <a:t>Risiko besteht vorrangig bei Wirkstoffen, die über längere Zeit im Haar verbleiben, jedoch in nachlassender Konzentration</a:t>
            </a:r>
            <a:r>
              <a:rPr lang="de-DE" altLang="de-DE" sz="1600" dirty="0">
                <a:solidFill>
                  <a:srgbClr val="FF9933"/>
                </a:solidFill>
              </a:rPr>
              <a:t>  </a:t>
            </a:r>
            <a:r>
              <a:rPr lang="de-DE" altLang="de-DE" sz="1600" dirty="0">
                <a:solidFill>
                  <a:schemeClr val="tx1"/>
                </a:solidFill>
              </a:rPr>
              <a:t>  </a:t>
            </a:r>
          </a:p>
          <a:p>
            <a:pPr marL="1543050" lvl="2" indent="-533400" eaLnBrk="1" hangingPunct="1">
              <a:lnSpc>
                <a:spcPct val="80000"/>
              </a:lnSpc>
              <a:buFont typeface="Wingdings 3" pitchFamily="18" charset="2"/>
              <a:buChar char="["/>
            </a:pPr>
            <a:endParaRPr lang="de-DE" altLang="de-DE" sz="1600" dirty="0">
              <a:solidFill>
                <a:srgbClr val="FF993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9389CAAD-2FF1-46EB-AC71-C21188368FB5}" type="slidenum">
              <a:rPr lang="de-DE" altLang="de-DE" b="0">
                <a:solidFill>
                  <a:srgbClr val="333333"/>
                </a:solidFill>
              </a:rPr>
              <a:pPr eaLnBrk="1" hangingPunct="1"/>
              <a:t>29</a:t>
            </a:fld>
            <a:endParaRPr lang="de-DE" altLang="de-DE" b="0">
              <a:solidFill>
                <a:srgbClr val="333333"/>
              </a:solidFill>
            </a:endParaRPr>
          </a:p>
        </p:txBody>
      </p:sp>
      <p:sp>
        <p:nvSpPr>
          <p:cNvPr id="32771" name="Rectangle 2"/>
          <p:cNvSpPr>
            <a:spLocks noGrp="1" noChangeArrowheads="1"/>
          </p:cNvSpPr>
          <p:nvPr>
            <p:ph type="title"/>
          </p:nvPr>
        </p:nvSpPr>
        <p:spPr/>
        <p:txBody>
          <a:bodyPr/>
          <a:lstStyle/>
          <a:p>
            <a:pPr eaLnBrk="1" hangingPunct="1"/>
            <a:r>
              <a:rPr lang="de-DE" altLang="de-DE"/>
              <a:t>Behandlungsstrategie</a:t>
            </a:r>
          </a:p>
        </p:txBody>
      </p:sp>
      <p:sp>
        <p:nvSpPr>
          <p:cNvPr id="32772" name="Rectangle 3"/>
          <p:cNvSpPr>
            <a:spLocks noGrp="1" noChangeArrowheads="1"/>
          </p:cNvSpPr>
          <p:nvPr>
            <p:ph type="body" idx="1"/>
          </p:nvPr>
        </p:nvSpPr>
        <p:spPr>
          <a:xfrm>
            <a:off x="468313" y="1989138"/>
            <a:ext cx="8064500" cy="4103687"/>
          </a:xfrm>
        </p:spPr>
        <p:txBody>
          <a:bodyPr/>
          <a:lstStyle/>
          <a:p>
            <a:pPr marL="533400" indent="-533400" eaLnBrk="1" hangingPunct="1">
              <a:lnSpc>
                <a:spcPct val="80000"/>
              </a:lnSpc>
              <a:buFontTx/>
              <a:buNone/>
            </a:pPr>
            <a:r>
              <a:rPr lang="de-DE" altLang="de-DE"/>
              <a:t>das richtige Anwendungsschema</a:t>
            </a:r>
            <a:r>
              <a:rPr lang="de-DE" altLang="de-DE" sz="2400"/>
              <a:t> </a:t>
            </a:r>
            <a:r>
              <a:rPr lang="de-DE" altLang="de-DE"/>
              <a:t>    </a:t>
            </a:r>
          </a:p>
          <a:p>
            <a:pPr marL="533400" indent="-533400" eaLnBrk="1" hangingPunct="1">
              <a:lnSpc>
                <a:spcPct val="80000"/>
              </a:lnSpc>
              <a:buFont typeface="Wingdings 3" pitchFamily="18" charset="2"/>
              <a:buChar char=" "/>
            </a:pPr>
            <a:endParaRPr lang="de-DE" altLang="de-DE" sz="1800" i="1">
              <a:solidFill>
                <a:schemeClr val="tx1"/>
              </a:solidFill>
            </a:endParaRPr>
          </a:p>
          <a:p>
            <a:pPr marL="533400" indent="-533400" eaLnBrk="1" hangingPunct="1">
              <a:lnSpc>
                <a:spcPct val="80000"/>
              </a:lnSpc>
              <a:buFont typeface="Wingdings 3" pitchFamily="18" charset="2"/>
              <a:buChar char=" "/>
            </a:pPr>
            <a:r>
              <a:rPr lang="de-DE" altLang="de-DE" sz="2000" i="1">
                <a:solidFill>
                  <a:schemeClr val="tx1"/>
                </a:solidFill>
              </a:rPr>
              <a:t>Um eventuell nachschlüpfende Larven sicher abzutöten und um auf diese Weise eine erneute Ansteckungsgefahr sowie die Möglichkeit einer Resistenzselektion zu verhindern, empfehlen das Robert-Koch-Institut sowie das Umweltbundesamt für grundsätzlich alle Kopflausmittel eine Wiederholungsbehandlung!</a:t>
            </a:r>
            <a:r>
              <a:rPr lang="de-DE" altLang="de-DE" sz="1800" i="1">
                <a:solidFill>
                  <a:schemeClr val="tx1"/>
                </a:solidFill>
              </a:rPr>
              <a:t>  </a:t>
            </a:r>
          </a:p>
          <a:p>
            <a:pPr marL="533400" indent="-533400" eaLnBrk="1" hangingPunct="1">
              <a:lnSpc>
                <a:spcPct val="80000"/>
              </a:lnSpc>
              <a:buFont typeface="Wingdings 3" pitchFamily="18" charset="2"/>
              <a:buChar char=" "/>
            </a:pPr>
            <a:endParaRPr lang="de-DE" altLang="de-DE" sz="1800" i="1">
              <a:solidFill>
                <a:schemeClr val="tx1"/>
              </a:solidFill>
            </a:endParaRPr>
          </a:p>
          <a:p>
            <a:pPr marL="1077913" lvl="1" indent="-533400" eaLnBrk="1" hangingPunct="1">
              <a:lnSpc>
                <a:spcPct val="80000"/>
              </a:lnSpc>
              <a:buFont typeface="Wingdings 3" pitchFamily="18" charset="2"/>
              <a:buChar char="["/>
            </a:pPr>
            <a:r>
              <a:rPr lang="de-DE" altLang="de-DE" sz="1800">
                <a:solidFill>
                  <a:srgbClr val="FF9933"/>
                </a:solidFill>
              </a:rPr>
              <a:t>Wiederholungsbehandlung ca. 9 Tage nach der 1. Anwendung </a:t>
            </a:r>
          </a:p>
          <a:p>
            <a:pPr marL="1077913" lvl="1" indent="-533400" eaLnBrk="1" hangingPunct="1">
              <a:lnSpc>
                <a:spcPct val="80000"/>
              </a:lnSpc>
              <a:buFont typeface="Wingdings 3" pitchFamily="18" charset="2"/>
              <a:buChar char="["/>
            </a:pPr>
            <a:r>
              <a:rPr lang="de-DE" altLang="de-DE" sz="1800">
                <a:solidFill>
                  <a:srgbClr val="FF9933"/>
                </a:solidFill>
              </a:rPr>
              <a:t>innerhalb dieser Zeit sind alle Larven geschlüpft, sind aber noch nicht geschlechtsreif und haben daher noch keine Eier gelegt  </a:t>
            </a:r>
            <a:r>
              <a:rPr lang="de-DE" altLang="de-DE" sz="1800">
                <a:solidFill>
                  <a:schemeClr val="tx1"/>
                </a:solidFill>
              </a:rPr>
              <a:t> </a:t>
            </a:r>
          </a:p>
          <a:p>
            <a:pPr marL="1077913" lvl="1" indent="-533400" eaLnBrk="1" hangingPunct="1">
              <a:lnSpc>
                <a:spcPct val="80000"/>
              </a:lnSpc>
              <a:buFont typeface="Wingdings 3" pitchFamily="18" charset="2"/>
              <a:buChar char="["/>
            </a:pPr>
            <a:endParaRPr lang="de-DE" altLang="de-DE" sz="1800">
              <a:solidFill>
                <a:schemeClr val="tx1"/>
              </a:solidFill>
            </a:endParaRPr>
          </a:p>
          <a:p>
            <a:pPr marL="1077913" lvl="1" indent="-533400" eaLnBrk="1" hangingPunct="1">
              <a:lnSpc>
                <a:spcPct val="80000"/>
              </a:lnSpc>
              <a:buFont typeface="Wingdings 3" pitchFamily="18" charset="2"/>
              <a:buChar char="["/>
            </a:pPr>
            <a:r>
              <a:rPr lang="de-DE" altLang="de-DE" sz="1800" b="1">
                <a:solidFill>
                  <a:srgbClr val="CC0000"/>
                </a:solidFill>
              </a:rPr>
              <a:t>für beide Anwendungen gilt: Fehler vermeiden, deshalb Packungsbeilage unbedingt beachten!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3C4DAAC8-E271-43DC-80A5-04BF10034D86}" type="slidenum">
              <a:rPr lang="de-DE" altLang="de-DE" b="0">
                <a:solidFill>
                  <a:srgbClr val="333333"/>
                </a:solidFill>
              </a:rPr>
              <a:pPr eaLnBrk="1" hangingPunct="1"/>
              <a:t>3</a:t>
            </a:fld>
            <a:endParaRPr lang="de-DE" altLang="de-DE" b="0">
              <a:solidFill>
                <a:srgbClr val="333333"/>
              </a:solidFill>
            </a:endParaRPr>
          </a:p>
        </p:txBody>
      </p:sp>
      <p:sp>
        <p:nvSpPr>
          <p:cNvPr id="6147" name="Rectangle 2"/>
          <p:cNvSpPr>
            <a:spLocks noGrp="1" noChangeArrowheads="1"/>
          </p:cNvSpPr>
          <p:nvPr>
            <p:ph type="title"/>
          </p:nvPr>
        </p:nvSpPr>
        <p:spPr/>
        <p:txBody>
          <a:bodyPr/>
          <a:lstStyle/>
          <a:p>
            <a:pPr eaLnBrk="1" hangingPunct="1"/>
            <a:r>
              <a:rPr lang="de-DE" altLang="de-DE"/>
              <a:t>Irrungen und Wirrungen</a:t>
            </a:r>
          </a:p>
        </p:txBody>
      </p:sp>
      <p:sp>
        <p:nvSpPr>
          <p:cNvPr id="6148" name="Rectangle 3"/>
          <p:cNvSpPr>
            <a:spLocks noGrp="1" noChangeArrowheads="1"/>
          </p:cNvSpPr>
          <p:nvPr>
            <p:ph type="body" idx="1"/>
          </p:nvPr>
        </p:nvSpPr>
        <p:spPr/>
        <p:txBody>
          <a:bodyPr/>
          <a:lstStyle/>
          <a:p>
            <a:pPr marL="533400" indent="-533400" eaLnBrk="1" hangingPunct="1"/>
            <a:r>
              <a:rPr lang="de-DE" altLang="de-DE"/>
              <a:t>Läuse sind keine Flöhe </a:t>
            </a:r>
            <a:endParaRPr lang="de-DE" altLang="de-DE" sz="2400"/>
          </a:p>
          <a:p>
            <a:pPr marL="1077913" lvl="1" indent="-533400" eaLnBrk="1" hangingPunct="1">
              <a:buFont typeface="Wingdings 3" pitchFamily="18" charset="2"/>
              <a:buChar char="["/>
            </a:pPr>
            <a:r>
              <a:rPr lang="de-DE" altLang="de-DE" sz="1800">
                <a:solidFill>
                  <a:srgbClr val="FF9933"/>
                </a:solidFill>
              </a:rPr>
              <a:t>Sie können weder springen noch fliegen</a:t>
            </a:r>
            <a:r>
              <a:rPr lang="de-DE" altLang="de-DE" sz="1800"/>
              <a:t> </a:t>
            </a:r>
          </a:p>
          <a:p>
            <a:pPr marL="533400" indent="-533400" eaLnBrk="1" hangingPunct="1"/>
            <a:r>
              <a:rPr lang="de-DE" altLang="de-DE"/>
              <a:t>Kopfläuse haben nichts mit Hygiene zu tun</a:t>
            </a:r>
          </a:p>
          <a:p>
            <a:pPr marL="1077913" lvl="1" indent="-533400" eaLnBrk="1" hangingPunct="1">
              <a:buFont typeface="Wingdings 3" pitchFamily="18" charset="2"/>
              <a:buChar char="["/>
            </a:pPr>
            <a:r>
              <a:rPr lang="de-DE" altLang="de-DE" sz="1800">
                <a:solidFill>
                  <a:srgbClr val="FF9933"/>
                </a:solidFill>
              </a:rPr>
              <a:t>eine uralte Beziehung: Läuse gibt es, seit es Menschen gibt</a:t>
            </a:r>
          </a:p>
          <a:p>
            <a:pPr marL="1077913" lvl="1" indent="-533400" eaLnBrk="1" hangingPunct="1">
              <a:buFont typeface="Wingdings 3" pitchFamily="18" charset="2"/>
              <a:buChar char="["/>
            </a:pPr>
            <a:r>
              <a:rPr lang="de-DE" altLang="de-DE" sz="1800">
                <a:solidFill>
                  <a:srgbClr val="FF9933"/>
                </a:solidFill>
              </a:rPr>
              <a:t>Sie kommen weltweit vor, zunehmend auch in Industrienationen</a:t>
            </a:r>
          </a:p>
          <a:p>
            <a:pPr marL="1077913" lvl="1" indent="-533400" eaLnBrk="1" hangingPunct="1">
              <a:buFont typeface="Wingdings 3" pitchFamily="18" charset="2"/>
              <a:buChar char="["/>
            </a:pPr>
            <a:r>
              <a:rPr lang="de-DE" altLang="de-DE" sz="1800">
                <a:solidFill>
                  <a:srgbClr val="FF9933"/>
                </a:solidFill>
              </a:rPr>
              <a:t>Jeder kann Läuse bekommen, Läuse sind „ansteckend“</a:t>
            </a:r>
          </a:p>
          <a:p>
            <a:pPr marL="1077913" lvl="1" indent="-533400" eaLnBrk="1" hangingPunct="1">
              <a:buFont typeface="Wingdings 3" pitchFamily="18" charset="2"/>
              <a:buChar char="["/>
            </a:pPr>
            <a:r>
              <a:rPr lang="de-DE" altLang="de-DE" sz="1800">
                <a:solidFill>
                  <a:srgbClr val="FF9933"/>
                </a:solidFill>
              </a:rPr>
              <a:t>Sie können mit Seife weder verhindert noch bekämpft werden</a:t>
            </a:r>
          </a:p>
          <a:p>
            <a:pPr marL="1077913" lvl="1" indent="-533400" eaLnBrk="1" hangingPunct="1">
              <a:buFont typeface="Wingdings 3" pitchFamily="18" charset="2"/>
              <a:buChar char="["/>
            </a:pPr>
            <a:r>
              <a:rPr lang="de-DE" altLang="de-DE" sz="1800">
                <a:solidFill>
                  <a:srgbClr val="FF9933"/>
                </a:solidFill>
              </a:rPr>
              <a:t>im Gegenteil: Kopfläuse bevorzugen saubere Köpfe</a:t>
            </a:r>
          </a:p>
          <a:p>
            <a:pPr marL="533400" indent="-533400" eaLnBrk="1" hangingPunct="1"/>
            <a:r>
              <a:rPr lang="de-DE" altLang="de-DE"/>
              <a:t>unangenehm, aber ungefährlich: In unseren Breiten übertragen Läuse keine Krankheiten</a:t>
            </a:r>
            <a:endParaRPr lang="de-DE" altLang="de-DE"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5381625"/>
            <a:ext cx="6192838" cy="1143000"/>
          </a:xfrm>
        </p:spPr>
        <p:txBody>
          <a:bodyPr/>
          <a:lstStyle/>
          <a:p>
            <a:pPr eaLnBrk="1" hangingPunct="1"/>
            <a:r>
              <a:rPr lang="de-DE" altLang="de-DE" sz="2800"/>
              <a:t>Das richtige Anwendungsschema</a:t>
            </a:r>
          </a:p>
        </p:txBody>
      </p:sp>
      <p:sp>
        <p:nvSpPr>
          <p:cNvPr id="33795" name="Text Box 4"/>
          <p:cNvSpPr txBox="1">
            <a:spLocks noChangeArrowheads="1"/>
          </p:cNvSpPr>
          <p:nvPr/>
        </p:nvSpPr>
        <p:spPr bwMode="auto">
          <a:xfrm>
            <a:off x="6227763" y="2492375"/>
            <a:ext cx="2233612"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b="0" i="1">
                <a:solidFill>
                  <a:srgbClr val="CC0000"/>
                </a:solidFill>
              </a:rPr>
              <a:t>Das Robert-Koch-Institut empfiehlt für alle Läusemittel: </a:t>
            </a:r>
          </a:p>
          <a:p>
            <a:pPr algn="ctr" eaLnBrk="1" hangingPunct="1">
              <a:spcBef>
                <a:spcPct val="50000"/>
              </a:spcBef>
            </a:pPr>
            <a:r>
              <a:rPr lang="de-DE" altLang="de-DE" b="0" i="1">
                <a:solidFill>
                  <a:srgbClr val="CC0000"/>
                </a:solidFill>
              </a:rPr>
              <a:t>Nur Schritt 1 + 2 gemeinsam stoppen den Entwicklungszyklus zuverlässig!</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23200"/>
            <a:ext cx="4319025" cy="43190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B872E7CE-C8B9-4A87-8FA7-741C4547FA0A}" type="slidenum">
              <a:rPr lang="de-DE" altLang="de-DE" b="0">
                <a:solidFill>
                  <a:srgbClr val="333333"/>
                </a:solidFill>
              </a:rPr>
              <a:pPr eaLnBrk="1" hangingPunct="1"/>
              <a:t>31</a:t>
            </a:fld>
            <a:endParaRPr lang="de-DE" altLang="de-DE" b="0">
              <a:solidFill>
                <a:srgbClr val="333333"/>
              </a:solidFill>
            </a:endParaRPr>
          </a:p>
        </p:txBody>
      </p:sp>
      <p:sp>
        <p:nvSpPr>
          <p:cNvPr id="34819" name="Rectangle 2"/>
          <p:cNvSpPr>
            <a:spLocks noGrp="1" noChangeArrowheads="1"/>
          </p:cNvSpPr>
          <p:nvPr>
            <p:ph type="title"/>
          </p:nvPr>
        </p:nvSpPr>
        <p:spPr/>
        <p:txBody>
          <a:bodyPr/>
          <a:lstStyle/>
          <a:p>
            <a:pPr eaLnBrk="1" hangingPunct="1"/>
            <a:r>
              <a:rPr lang="de-DE" altLang="de-DE"/>
              <a:t>Behandlungsstrategie</a:t>
            </a:r>
          </a:p>
        </p:txBody>
      </p:sp>
      <p:sp>
        <p:nvSpPr>
          <p:cNvPr id="34820" name="Rectangle 3"/>
          <p:cNvSpPr>
            <a:spLocks noGrp="1" noChangeArrowheads="1"/>
          </p:cNvSpPr>
          <p:nvPr>
            <p:ph type="body" idx="1"/>
          </p:nvPr>
        </p:nvSpPr>
        <p:spPr/>
        <p:txBody>
          <a:bodyPr/>
          <a:lstStyle/>
          <a:p>
            <a:pPr marL="533400" indent="-533400" eaLnBrk="1" hangingPunct="1">
              <a:lnSpc>
                <a:spcPct val="80000"/>
              </a:lnSpc>
            </a:pPr>
            <a:r>
              <a:rPr lang="de-DE" altLang="de-DE"/>
              <a:t>zusätzliche Maßnahme: „nasses Auskämmen“</a:t>
            </a:r>
            <a:r>
              <a:rPr lang="de-DE" altLang="de-DE" sz="2000"/>
              <a:t> </a:t>
            </a:r>
            <a:r>
              <a:rPr lang="de-DE" altLang="de-DE" sz="2400"/>
              <a:t>    </a:t>
            </a:r>
          </a:p>
          <a:p>
            <a:pPr marL="1077913" lvl="1" indent="-533400" eaLnBrk="1" hangingPunct="1">
              <a:lnSpc>
                <a:spcPct val="80000"/>
              </a:lnSpc>
              <a:buFont typeface="Wingdings 3" pitchFamily="18" charset="2"/>
              <a:buChar char="["/>
            </a:pPr>
            <a:r>
              <a:rPr lang="de-DE" altLang="de-DE" sz="1800">
                <a:solidFill>
                  <a:srgbClr val="FF9933"/>
                </a:solidFill>
              </a:rPr>
              <a:t>nach einer britischen Studie konnten allein durch mehrmaliges „nasses“ Auskämmen 57 % der Patienten entlaust werden </a:t>
            </a:r>
          </a:p>
          <a:p>
            <a:pPr marL="1077913" lvl="1" indent="-533400" eaLnBrk="1" hangingPunct="1">
              <a:lnSpc>
                <a:spcPct val="80000"/>
              </a:lnSpc>
              <a:buFont typeface="Wingdings 3" pitchFamily="18" charset="2"/>
              <a:buChar char="["/>
            </a:pPr>
            <a:r>
              <a:rPr lang="de-DE" altLang="de-DE" sz="1800">
                <a:solidFill>
                  <a:srgbClr val="FF9933"/>
                </a:solidFill>
              </a:rPr>
              <a:t>mehrmaliges Auskämmen als Ergänzung zur Behandlung mit einem Kopflausmittel sichert eine hohe Erfolgsquote</a:t>
            </a:r>
          </a:p>
          <a:p>
            <a:pPr marL="1077913" lvl="1" indent="-533400" eaLnBrk="1" hangingPunct="1">
              <a:lnSpc>
                <a:spcPct val="80000"/>
              </a:lnSpc>
              <a:buFont typeface="Wingdings 3" pitchFamily="18" charset="2"/>
              <a:buChar char="["/>
            </a:pPr>
            <a:r>
              <a:rPr lang="de-DE" altLang="de-DE" sz="1800">
                <a:solidFill>
                  <a:srgbClr val="FF9933"/>
                </a:solidFill>
              </a:rPr>
              <a:t>die Haare werden erstmals nach dem Auswaschen des Läusemittels sowie in 3 weiteren Sitzungen mit dem Nissenkamm ausgekämmt</a:t>
            </a:r>
          </a:p>
          <a:p>
            <a:pPr marL="533400" indent="-533400" eaLnBrk="1" hangingPunct="1">
              <a:lnSpc>
                <a:spcPct val="80000"/>
              </a:lnSpc>
            </a:pPr>
            <a:r>
              <a:rPr lang="de-DE" altLang="de-DE">
                <a:solidFill>
                  <a:schemeClr val="tx1"/>
                </a:solidFill>
              </a:rPr>
              <a:t>Auskämmen möglichst mit Pflegespülung</a:t>
            </a:r>
          </a:p>
          <a:p>
            <a:pPr marL="1077913" lvl="1" indent="-533400" eaLnBrk="1" hangingPunct="1">
              <a:lnSpc>
                <a:spcPct val="80000"/>
              </a:lnSpc>
              <a:buFont typeface="Wingdings 3" pitchFamily="18" charset="2"/>
              <a:buChar char="["/>
            </a:pPr>
            <a:r>
              <a:rPr lang="de-DE" altLang="de-DE" sz="1800">
                <a:solidFill>
                  <a:srgbClr val="FF9933"/>
                </a:solidFill>
              </a:rPr>
              <a:t>das Robert-Koch-Institut empfiehlt die Verwendung einer Spülung</a:t>
            </a:r>
          </a:p>
          <a:p>
            <a:pPr marL="1077913" lvl="1" indent="-533400" eaLnBrk="1" hangingPunct="1">
              <a:lnSpc>
                <a:spcPct val="80000"/>
              </a:lnSpc>
              <a:buFont typeface="Wingdings 3" pitchFamily="18" charset="2"/>
              <a:buChar char="["/>
            </a:pPr>
            <a:r>
              <a:rPr lang="de-DE" altLang="de-DE" sz="1800">
                <a:solidFill>
                  <a:srgbClr val="FF9933"/>
                </a:solidFill>
              </a:rPr>
              <a:t>die Spülung erleichtert das Auskämmen und schränkt darüber hinaus die Beweglichkeit evt. überlebender Läuse und Larven ein</a:t>
            </a:r>
          </a:p>
          <a:p>
            <a:pPr marL="1077913" lvl="1" indent="-533400" eaLnBrk="1" hangingPunct="1">
              <a:lnSpc>
                <a:spcPct val="80000"/>
              </a:lnSpc>
              <a:buFont typeface="Wingdings 3" pitchFamily="18" charset="2"/>
              <a:buChar char="["/>
            </a:pPr>
            <a:r>
              <a:rPr lang="de-DE" altLang="de-DE" sz="1800">
                <a:solidFill>
                  <a:srgbClr val="FF9933"/>
                </a:solidFill>
              </a:rPr>
              <a:t>Achtung: Bei Permethrin darf keine Spülung verwendet werden, da Wirkstoffreste nach dem Auswaschen im Haar verbleiben sollen</a:t>
            </a:r>
            <a:endParaRPr lang="de-DE" altLang="de-DE" sz="1600">
              <a:solidFill>
                <a:srgbClr val="FF993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750" y="5229225"/>
            <a:ext cx="6192838" cy="1143000"/>
          </a:xfrm>
        </p:spPr>
        <p:txBody>
          <a:bodyPr/>
          <a:lstStyle/>
          <a:p>
            <a:pPr eaLnBrk="1" hangingPunct="1"/>
            <a:r>
              <a:rPr lang="de-DE" altLang="de-DE" sz="2800"/>
              <a:t>Maßnahmen kombinieren, Synergien nutzen</a:t>
            </a:r>
          </a:p>
        </p:txBody>
      </p:sp>
      <p:sp>
        <p:nvSpPr>
          <p:cNvPr id="35843" name="Text Box 3"/>
          <p:cNvSpPr txBox="1">
            <a:spLocks noChangeArrowheads="1"/>
          </p:cNvSpPr>
          <p:nvPr/>
        </p:nvSpPr>
        <p:spPr bwMode="auto">
          <a:xfrm>
            <a:off x="6586538" y="2492375"/>
            <a:ext cx="2233612"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b="0" i="1">
                <a:solidFill>
                  <a:srgbClr val="CC0000"/>
                </a:solidFill>
              </a:rPr>
              <a:t>Das Robert-Koch-Institut empfiehlt:  </a:t>
            </a:r>
          </a:p>
          <a:p>
            <a:pPr algn="ctr" eaLnBrk="1" hangingPunct="1">
              <a:spcBef>
                <a:spcPct val="50000"/>
              </a:spcBef>
            </a:pPr>
            <a:r>
              <a:rPr lang="de-DE" altLang="de-DE" b="0" i="1">
                <a:solidFill>
                  <a:srgbClr val="CC0000"/>
                </a:solidFill>
              </a:rPr>
              <a:t>Mehrmaliges Auskämmen mit kosmetischer Spülung als Ergänzung zur Behandlung mit einem Kopflausmittel sichert eine hohe Erfolgsquote!</a:t>
            </a:r>
          </a:p>
        </p:txBody>
      </p:sp>
      <p:pic>
        <p:nvPicPr>
          <p:cNvPr id="35844" name="Picture 5" descr="Grafik RKI-Empfehlung 2007"/>
          <p:cNvPicPr>
            <a:picLocks noChangeAspect="1" noChangeArrowheads="1"/>
          </p:cNvPicPr>
          <p:nvPr/>
        </p:nvPicPr>
        <p:blipFill>
          <a:blip r:embed="rId2">
            <a:extLst>
              <a:ext uri="{28A0092B-C50C-407E-A947-70E740481C1C}">
                <a14:useLocalDpi xmlns:a14="http://schemas.microsoft.com/office/drawing/2010/main" val="0"/>
              </a:ext>
            </a:extLst>
          </a:blip>
          <a:srcRect b="8752"/>
          <a:stretch>
            <a:fillRect/>
          </a:stretch>
        </p:blipFill>
        <p:spPr bwMode="auto">
          <a:xfrm>
            <a:off x="468313" y="1195388"/>
            <a:ext cx="590391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79E300FB-5B89-4941-A760-9E762463B1C0}" type="slidenum">
              <a:rPr lang="de-DE" altLang="de-DE" b="0">
                <a:solidFill>
                  <a:srgbClr val="333333"/>
                </a:solidFill>
              </a:rPr>
              <a:pPr eaLnBrk="1" hangingPunct="1"/>
              <a:t>33</a:t>
            </a:fld>
            <a:endParaRPr lang="de-DE" altLang="de-DE" b="0">
              <a:solidFill>
                <a:srgbClr val="333333"/>
              </a:solidFill>
            </a:endParaRPr>
          </a:p>
        </p:txBody>
      </p:sp>
      <p:sp>
        <p:nvSpPr>
          <p:cNvPr id="36867" name="Rectangle 2"/>
          <p:cNvSpPr>
            <a:spLocks noGrp="1" noChangeArrowheads="1"/>
          </p:cNvSpPr>
          <p:nvPr>
            <p:ph type="title"/>
          </p:nvPr>
        </p:nvSpPr>
        <p:spPr/>
        <p:txBody>
          <a:bodyPr/>
          <a:lstStyle/>
          <a:p>
            <a:pPr eaLnBrk="1" hangingPunct="1"/>
            <a:r>
              <a:rPr lang="de-DE" altLang="de-DE"/>
              <a:t>Behandlungsstrategie</a:t>
            </a:r>
          </a:p>
        </p:txBody>
      </p:sp>
      <p:sp>
        <p:nvSpPr>
          <p:cNvPr id="36868" name="Rectangle 3"/>
          <p:cNvSpPr>
            <a:spLocks noGrp="1" noChangeArrowheads="1"/>
          </p:cNvSpPr>
          <p:nvPr>
            <p:ph type="body" idx="1"/>
          </p:nvPr>
        </p:nvSpPr>
        <p:spPr/>
        <p:txBody>
          <a:bodyPr/>
          <a:lstStyle/>
          <a:p>
            <a:pPr marL="533400" indent="-533400" eaLnBrk="1" hangingPunct="1">
              <a:lnSpc>
                <a:spcPct val="80000"/>
              </a:lnSpc>
            </a:pPr>
            <a:r>
              <a:rPr lang="de-DE" altLang="de-DE"/>
              <a:t>Reinigungsmaßnahmen</a:t>
            </a:r>
            <a:r>
              <a:rPr lang="de-DE" altLang="de-DE" sz="2000"/>
              <a:t> </a:t>
            </a:r>
            <a:r>
              <a:rPr lang="de-DE" altLang="de-DE" sz="2400"/>
              <a:t>    </a:t>
            </a:r>
          </a:p>
          <a:p>
            <a:pPr marL="1077913" lvl="1" indent="-533400" eaLnBrk="1" hangingPunct="1">
              <a:lnSpc>
                <a:spcPct val="80000"/>
              </a:lnSpc>
              <a:buFont typeface="Wingdings 3" pitchFamily="18" charset="2"/>
              <a:buChar char="["/>
            </a:pPr>
            <a:r>
              <a:rPr lang="de-DE" altLang="de-DE" sz="1800">
                <a:solidFill>
                  <a:srgbClr val="FF9933"/>
                </a:solidFill>
              </a:rPr>
              <a:t>Kämme, Haarbürsten, Haarspangen und Haargummis in heißer Seifenlösung reinigen</a:t>
            </a:r>
          </a:p>
          <a:p>
            <a:pPr marL="1077913" lvl="1" indent="-533400" eaLnBrk="1" hangingPunct="1">
              <a:lnSpc>
                <a:spcPct val="80000"/>
              </a:lnSpc>
              <a:buFont typeface="Wingdings 3" pitchFamily="18" charset="2"/>
              <a:buChar char="["/>
            </a:pPr>
            <a:r>
              <a:rPr lang="de-DE" altLang="de-DE" sz="1800">
                <a:solidFill>
                  <a:srgbClr val="FF9933"/>
                </a:solidFill>
              </a:rPr>
              <a:t>Schlafanzüge, Bettwäsche, Handtücher und Leibwäsche wechseln</a:t>
            </a:r>
          </a:p>
          <a:p>
            <a:pPr marL="1077913" lvl="1" indent="-533400" eaLnBrk="1" hangingPunct="1">
              <a:lnSpc>
                <a:spcPct val="80000"/>
              </a:lnSpc>
              <a:buFont typeface="Wingdings 3" pitchFamily="18" charset="2"/>
              <a:buChar char="["/>
            </a:pPr>
            <a:r>
              <a:rPr lang="de-DE" altLang="de-DE" sz="1800">
                <a:solidFill>
                  <a:srgbClr val="FF9933"/>
                </a:solidFill>
              </a:rPr>
              <a:t>Kopfbedeckungen und Schals sowie evt. Plüschtiere 3 Tage in einer Plastiktüte aufbewahren (Läuse verhungern)</a:t>
            </a:r>
          </a:p>
          <a:p>
            <a:pPr marL="1077913" lvl="1" indent="-533400" eaLnBrk="1" hangingPunct="1">
              <a:lnSpc>
                <a:spcPct val="80000"/>
              </a:lnSpc>
              <a:buFont typeface="Wingdings 3" pitchFamily="18" charset="2"/>
              <a:buChar char="["/>
            </a:pPr>
            <a:r>
              <a:rPr lang="de-DE" altLang="de-DE" sz="1800">
                <a:solidFill>
                  <a:srgbClr val="FF9933"/>
                </a:solidFill>
              </a:rPr>
              <a:t>keine Hysterie: abseits vom Kopf überleben Läuse max. 3 Tage</a:t>
            </a:r>
          </a:p>
          <a:p>
            <a:pPr marL="1077913" lvl="1" indent="-533400" eaLnBrk="1" hangingPunct="1">
              <a:lnSpc>
                <a:spcPct val="80000"/>
              </a:lnSpc>
              <a:buFont typeface="Wingdings 3" pitchFamily="18" charset="2"/>
              <a:buChar char="["/>
            </a:pPr>
            <a:r>
              <a:rPr lang="de-DE" altLang="de-DE" sz="1800">
                <a:solidFill>
                  <a:srgbClr val="FF9933"/>
                </a:solidFill>
              </a:rPr>
              <a:t>Insektizid-Sprays sind laut Robert-Koch-Institut nicht nötig</a:t>
            </a:r>
          </a:p>
          <a:p>
            <a:pPr marL="533400" indent="-533400" eaLnBrk="1" hangingPunct="1">
              <a:lnSpc>
                <a:spcPct val="80000"/>
              </a:lnSpc>
            </a:pPr>
            <a:r>
              <a:rPr lang="de-DE" altLang="de-DE">
                <a:solidFill>
                  <a:schemeClr val="tx1"/>
                </a:solidFill>
              </a:rPr>
              <a:t>Mitbehandlung von engen Kontaktpersonen</a:t>
            </a:r>
          </a:p>
          <a:p>
            <a:pPr marL="1077913" lvl="1" indent="-533400" eaLnBrk="1" hangingPunct="1">
              <a:lnSpc>
                <a:spcPct val="80000"/>
              </a:lnSpc>
              <a:buFont typeface="Wingdings 3" pitchFamily="18" charset="2"/>
              <a:buChar char="["/>
            </a:pPr>
            <a:r>
              <a:rPr lang="de-DE" altLang="de-DE" sz="1800">
                <a:solidFill>
                  <a:srgbClr val="FF9933"/>
                </a:solidFill>
              </a:rPr>
              <a:t>zum Beispiel Eltern, Geschwister und enge Freunde</a:t>
            </a:r>
          </a:p>
          <a:p>
            <a:pPr marL="1077913" lvl="1" indent="-533400" eaLnBrk="1" hangingPunct="1">
              <a:lnSpc>
                <a:spcPct val="80000"/>
              </a:lnSpc>
              <a:buFont typeface="Wingdings 3" pitchFamily="18" charset="2"/>
              <a:buChar char="["/>
            </a:pPr>
            <a:r>
              <a:rPr lang="de-DE" altLang="de-DE" sz="1800">
                <a:solidFill>
                  <a:srgbClr val="FF9933"/>
                </a:solidFill>
              </a:rPr>
              <a:t>Mitbehandlung nur bei festgestelltem Lausbefall obligatorisch</a:t>
            </a:r>
          </a:p>
          <a:p>
            <a:pPr marL="1077913" lvl="1" indent="-533400" eaLnBrk="1" hangingPunct="1">
              <a:lnSpc>
                <a:spcPct val="80000"/>
              </a:lnSpc>
              <a:buFont typeface="Wingdings 3" pitchFamily="18" charset="2"/>
              <a:buChar char="["/>
            </a:pPr>
            <a:r>
              <a:rPr lang="de-DE" altLang="de-DE" sz="1800">
                <a:solidFill>
                  <a:srgbClr val="FF9933"/>
                </a:solidFill>
              </a:rPr>
              <a:t>keine grundsätzliche Empfehlung als prophylaktische Maßnahme</a:t>
            </a:r>
          </a:p>
          <a:p>
            <a:pPr marL="1077913" lvl="1" indent="-533400" eaLnBrk="1" hangingPunct="1">
              <a:lnSpc>
                <a:spcPct val="80000"/>
              </a:lnSpc>
              <a:buFont typeface="Wingdings 3" pitchFamily="18" charset="2"/>
              <a:buChar char="["/>
            </a:pPr>
            <a:r>
              <a:rPr lang="de-DE" altLang="de-DE" sz="1800">
                <a:solidFill>
                  <a:srgbClr val="FF9933"/>
                </a:solidFill>
              </a:rPr>
              <a:t>prophylaktische Mitbehandlung nur, wenn nach der Untersuchung immer noch Unsicherheit über einen Lausbefall besteht</a:t>
            </a:r>
          </a:p>
          <a:p>
            <a:pPr marL="1077913" lvl="1" indent="-533400" eaLnBrk="1" hangingPunct="1">
              <a:lnSpc>
                <a:spcPct val="80000"/>
              </a:lnSpc>
              <a:buFont typeface="Wingdings 3" pitchFamily="18" charset="2"/>
              <a:buChar char="["/>
            </a:pPr>
            <a:endParaRPr lang="de-DE" altLang="de-DE" sz="1600">
              <a:solidFill>
                <a:srgbClr val="FF993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D5C7B2AA-B168-49C3-BC63-8605D28DB771}" type="slidenum">
              <a:rPr lang="de-DE" altLang="de-DE" b="0">
                <a:solidFill>
                  <a:srgbClr val="333333"/>
                </a:solidFill>
              </a:rPr>
              <a:pPr eaLnBrk="1" hangingPunct="1"/>
              <a:t>34</a:t>
            </a:fld>
            <a:endParaRPr lang="de-DE" altLang="de-DE" b="0">
              <a:solidFill>
                <a:srgbClr val="333333"/>
              </a:solidFill>
            </a:endParaRPr>
          </a:p>
        </p:txBody>
      </p:sp>
      <p:sp>
        <p:nvSpPr>
          <p:cNvPr id="37891" name="Rectangle 2"/>
          <p:cNvSpPr>
            <a:spLocks noGrp="1" noChangeArrowheads="1"/>
          </p:cNvSpPr>
          <p:nvPr>
            <p:ph type="title"/>
          </p:nvPr>
        </p:nvSpPr>
        <p:spPr/>
        <p:txBody>
          <a:bodyPr/>
          <a:lstStyle/>
          <a:p>
            <a:pPr eaLnBrk="1" hangingPunct="1"/>
            <a:r>
              <a:rPr lang="de-DE" altLang="de-DE"/>
              <a:t>Übersicht</a:t>
            </a:r>
          </a:p>
        </p:txBody>
      </p:sp>
      <p:sp>
        <p:nvSpPr>
          <p:cNvPr id="37892" name="Rectangle 3"/>
          <p:cNvSpPr>
            <a:spLocks noGrp="1" noChangeArrowheads="1"/>
          </p:cNvSpPr>
          <p:nvPr>
            <p:ph type="body" idx="1"/>
          </p:nvPr>
        </p:nvSpPr>
        <p:spPr/>
        <p:txBody>
          <a:bodyPr/>
          <a:lstStyle/>
          <a:p>
            <a:pPr marL="542925" indent="-542925" eaLnBrk="1" hangingPunct="1"/>
            <a:r>
              <a:rPr lang="de-DE" altLang="de-DE" sz="2400">
                <a:solidFill>
                  <a:schemeClr val="tx1"/>
                </a:solidFill>
              </a:rPr>
              <a:t>Irrungen und Wirrungen</a:t>
            </a:r>
            <a:r>
              <a:rPr lang="de-DE" altLang="de-DE" sz="2400"/>
              <a:t>  </a:t>
            </a:r>
            <a:endParaRPr lang="de-DE" altLang="de-DE" sz="2000"/>
          </a:p>
          <a:p>
            <a:pPr marL="542925" indent="-542925" eaLnBrk="1" hangingPunct="1"/>
            <a:r>
              <a:rPr lang="de-DE" altLang="de-DE" sz="2400">
                <a:solidFill>
                  <a:schemeClr val="tx1"/>
                </a:solidFill>
              </a:rPr>
              <a:t>Häufigkeit und Verbreitung</a:t>
            </a:r>
            <a:r>
              <a:rPr lang="de-DE" altLang="de-DE" sz="2400"/>
              <a:t>  </a:t>
            </a:r>
            <a:endParaRPr lang="de-DE" altLang="de-DE" sz="2000"/>
          </a:p>
          <a:p>
            <a:pPr marL="542925" indent="-542925" eaLnBrk="1" hangingPunct="1"/>
            <a:r>
              <a:rPr lang="de-DE" altLang="de-DE" sz="2400">
                <a:solidFill>
                  <a:schemeClr val="tx1"/>
                </a:solidFill>
              </a:rPr>
              <a:t>Biologie der Kopflaus</a:t>
            </a:r>
          </a:p>
          <a:p>
            <a:pPr marL="542925" indent="-542925" eaLnBrk="1" hangingPunct="1"/>
            <a:r>
              <a:rPr lang="de-DE" altLang="de-DE" sz="2400">
                <a:solidFill>
                  <a:schemeClr val="tx1"/>
                </a:solidFill>
              </a:rPr>
              <a:t>Übertragungswege</a:t>
            </a:r>
          </a:p>
          <a:p>
            <a:pPr marL="542925" indent="-542925" eaLnBrk="1" hangingPunct="1"/>
            <a:r>
              <a:rPr lang="de-DE" altLang="de-DE" sz="2400">
                <a:solidFill>
                  <a:schemeClr val="tx1"/>
                </a:solidFill>
              </a:rPr>
              <a:t>Symptome eines Lausbefalls </a:t>
            </a:r>
          </a:p>
          <a:p>
            <a:pPr marL="542925" indent="-542925" eaLnBrk="1" hangingPunct="1"/>
            <a:r>
              <a:rPr lang="de-DE" altLang="de-DE" sz="2400">
                <a:solidFill>
                  <a:schemeClr val="tx1"/>
                </a:solidFill>
              </a:rPr>
              <a:t>Kamm und Lupe</a:t>
            </a:r>
          </a:p>
          <a:p>
            <a:pPr marL="542925" indent="-542925" eaLnBrk="1" hangingPunct="1"/>
            <a:r>
              <a:rPr lang="de-DE" altLang="de-DE" sz="2400">
                <a:solidFill>
                  <a:schemeClr val="tx1"/>
                </a:solidFill>
              </a:rPr>
              <a:t>Behandlungsstrategie</a:t>
            </a:r>
          </a:p>
          <a:p>
            <a:pPr marL="542925" indent="-542925" eaLnBrk="1" hangingPunct="1"/>
            <a:r>
              <a:rPr lang="de-DE" altLang="de-DE" sz="2400">
                <a:solidFill>
                  <a:srgbClr val="FF9933"/>
                </a:solidFill>
              </a:rPr>
              <a:t>Prävention im Kindergarten</a:t>
            </a:r>
          </a:p>
          <a:p>
            <a:pPr marL="542925" indent="-542925" eaLnBrk="1" hangingPunct="1"/>
            <a:r>
              <a:rPr lang="de-DE" altLang="de-DE" sz="2400"/>
              <a:t>Rechtliches für Eltern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16463" y="3509963"/>
            <a:ext cx="4211637" cy="1143000"/>
          </a:xfrm>
        </p:spPr>
        <p:txBody>
          <a:bodyPr/>
          <a:lstStyle/>
          <a:p>
            <a:pPr algn="ctr" eaLnBrk="1" hangingPunct="1"/>
            <a:r>
              <a:rPr lang="de-DE" altLang="de-DE" sz="2800"/>
              <a:t>Wird im Kindergarten ein Lausbefall bekannt, ist eine gute Zusammenarbeit zwischen Erziehern und Eltern gefordert  </a:t>
            </a:r>
            <a:endParaRPr lang="de-DE" altLang="de-DE" sz="1600"/>
          </a:p>
        </p:txBody>
      </p:sp>
      <p:pic>
        <p:nvPicPr>
          <p:cNvPr id="38915" name="Picture 4" descr="Anwendun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3602037"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6D2B2DA-C15F-428D-94E0-0C36EDEAE9CC}" type="slidenum">
              <a:rPr lang="de-DE" altLang="de-DE" b="0">
                <a:solidFill>
                  <a:srgbClr val="333333"/>
                </a:solidFill>
              </a:rPr>
              <a:pPr eaLnBrk="1" hangingPunct="1"/>
              <a:t>36</a:t>
            </a:fld>
            <a:endParaRPr lang="de-DE" altLang="de-DE" b="0">
              <a:solidFill>
                <a:srgbClr val="333333"/>
              </a:solidFill>
            </a:endParaRPr>
          </a:p>
        </p:txBody>
      </p:sp>
      <p:sp>
        <p:nvSpPr>
          <p:cNvPr id="39939" name="Rectangle 2"/>
          <p:cNvSpPr>
            <a:spLocks noGrp="1" noChangeArrowheads="1"/>
          </p:cNvSpPr>
          <p:nvPr>
            <p:ph type="title"/>
          </p:nvPr>
        </p:nvSpPr>
        <p:spPr/>
        <p:txBody>
          <a:bodyPr/>
          <a:lstStyle/>
          <a:p>
            <a:pPr eaLnBrk="1" hangingPunct="1"/>
            <a:r>
              <a:rPr lang="de-DE" altLang="de-DE"/>
              <a:t>Prävention im Kindergarten</a:t>
            </a:r>
          </a:p>
        </p:txBody>
      </p:sp>
      <p:sp>
        <p:nvSpPr>
          <p:cNvPr id="39940" name="Rectangle 3"/>
          <p:cNvSpPr>
            <a:spLocks noGrp="1" noChangeArrowheads="1"/>
          </p:cNvSpPr>
          <p:nvPr>
            <p:ph type="body" idx="1"/>
          </p:nvPr>
        </p:nvSpPr>
        <p:spPr/>
        <p:txBody>
          <a:bodyPr/>
          <a:lstStyle/>
          <a:p>
            <a:pPr marL="533400" indent="-533400" eaLnBrk="1" hangingPunct="1">
              <a:lnSpc>
                <a:spcPct val="80000"/>
              </a:lnSpc>
              <a:buFontTx/>
              <a:buNone/>
            </a:pPr>
            <a:r>
              <a:rPr lang="de-DE" altLang="de-DE"/>
              <a:t>Eltern haben eine besondere Verantwortung</a:t>
            </a:r>
            <a:r>
              <a:rPr lang="de-DE" altLang="de-DE" sz="1400"/>
              <a:t> </a:t>
            </a:r>
            <a:r>
              <a:rPr lang="de-DE" altLang="de-DE" sz="1600"/>
              <a:t>    </a:t>
            </a:r>
          </a:p>
          <a:p>
            <a:pPr marL="533400" indent="-533400" eaLnBrk="1" hangingPunct="1">
              <a:lnSpc>
                <a:spcPct val="80000"/>
              </a:lnSpc>
              <a:buFont typeface="Wingdings 3" pitchFamily="18" charset="2"/>
              <a:buChar char=" "/>
            </a:pPr>
            <a:endParaRPr lang="de-DE" altLang="de-DE" sz="1800" i="1">
              <a:solidFill>
                <a:schemeClr val="tx1"/>
              </a:solidFill>
            </a:endParaRPr>
          </a:p>
          <a:p>
            <a:pPr marL="533400" indent="-533400" eaLnBrk="1" hangingPunct="1">
              <a:lnSpc>
                <a:spcPct val="80000"/>
              </a:lnSpc>
              <a:buFont typeface="Wingdings 3" pitchFamily="18" charset="2"/>
              <a:buChar char=" "/>
            </a:pPr>
            <a:r>
              <a:rPr lang="de-DE" altLang="de-DE" sz="1800" i="1">
                <a:solidFill>
                  <a:schemeClr val="tx1"/>
                </a:solidFill>
              </a:rPr>
              <a:t>Kopfläuse sind ansteckend! Wer Läuse hat, muss schnell und effektiv behandelt werden, um eine Ausbreitung der Läuse zu verhindern. Dies setzt eine zweifelsfreie Identifikation aller betroffenen Personen voraus.</a:t>
            </a:r>
          </a:p>
          <a:p>
            <a:pPr marL="533400" indent="-533400" eaLnBrk="1" hangingPunct="1">
              <a:lnSpc>
                <a:spcPct val="80000"/>
              </a:lnSpc>
              <a:buFont typeface="Wingdings 3" pitchFamily="18" charset="2"/>
              <a:buChar char=" "/>
            </a:pPr>
            <a:endParaRPr lang="de-DE" altLang="de-DE" sz="1800" i="1">
              <a:solidFill>
                <a:schemeClr val="tx1"/>
              </a:solidFill>
            </a:endParaRPr>
          </a:p>
          <a:p>
            <a:pPr marL="1077913" lvl="1" indent="-533400" eaLnBrk="1" hangingPunct="1">
              <a:lnSpc>
                <a:spcPct val="80000"/>
              </a:lnSpc>
              <a:buFont typeface="Wingdings 3" pitchFamily="18" charset="2"/>
              <a:buChar char="["/>
            </a:pPr>
            <a:r>
              <a:rPr lang="de-DE" altLang="de-DE" sz="1800">
                <a:solidFill>
                  <a:srgbClr val="FF9933"/>
                </a:solidFill>
              </a:rPr>
              <a:t>der Kindergarten informiert alle Eltern aus der gleichen Gruppe anonym über den bekannt gewordenen Lausbefall</a:t>
            </a:r>
          </a:p>
          <a:p>
            <a:pPr marL="1077913" lvl="1" indent="-533400" eaLnBrk="1" hangingPunct="1">
              <a:lnSpc>
                <a:spcPct val="80000"/>
              </a:lnSpc>
              <a:buFont typeface="Wingdings 3" pitchFamily="18" charset="2"/>
              <a:buChar char="["/>
            </a:pPr>
            <a:r>
              <a:rPr lang="de-DE" altLang="de-DE" sz="1800">
                <a:solidFill>
                  <a:srgbClr val="FF9933"/>
                </a:solidFill>
              </a:rPr>
              <a:t>Kontrolluntersuchung durch die Eltern</a:t>
            </a:r>
          </a:p>
          <a:p>
            <a:pPr marL="1077913" lvl="1" indent="-533400" eaLnBrk="1" hangingPunct="1">
              <a:lnSpc>
                <a:spcPct val="80000"/>
              </a:lnSpc>
              <a:buFont typeface="Wingdings 3" pitchFamily="18" charset="2"/>
              <a:buChar char="["/>
            </a:pPr>
            <a:r>
              <a:rPr lang="de-DE" altLang="de-DE" sz="1800">
                <a:solidFill>
                  <a:srgbClr val="FF9933"/>
                </a:solidFill>
              </a:rPr>
              <a:t>im Einvernehmen mit den Eltern kann die Untersuchung durch Erzieher oder Mitarbeiter des Gesundheitsamtes erfolgen</a:t>
            </a:r>
          </a:p>
          <a:p>
            <a:pPr marL="1077913" lvl="1" indent="-533400" eaLnBrk="1" hangingPunct="1">
              <a:lnSpc>
                <a:spcPct val="80000"/>
              </a:lnSpc>
              <a:buClr>
                <a:srgbClr val="FF9933"/>
              </a:buClr>
              <a:buFont typeface="Wingdings 3" pitchFamily="18" charset="2"/>
              <a:buChar char="["/>
            </a:pPr>
            <a:r>
              <a:rPr lang="de-DE" altLang="de-DE" sz="1800">
                <a:solidFill>
                  <a:srgbClr val="FF9933"/>
                </a:solidFill>
              </a:rPr>
              <a:t>Lausbefall negativ: keine speziellen Maßnahmen erforderlich</a:t>
            </a:r>
          </a:p>
          <a:p>
            <a:pPr marL="1077913" lvl="1" indent="-533400" eaLnBrk="1" hangingPunct="1">
              <a:lnSpc>
                <a:spcPct val="80000"/>
              </a:lnSpc>
              <a:buClr>
                <a:srgbClr val="FF9933"/>
              </a:buClr>
              <a:buFont typeface="Wingdings 3" pitchFamily="18" charset="2"/>
              <a:buChar char="["/>
            </a:pPr>
            <a:r>
              <a:rPr lang="de-DE" altLang="de-DE" sz="1800" b="1">
                <a:solidFill>
                  <a:srgbClr val="CC0000"/>
                </a:solidFill>
              </a:rPr>
              <a:t>Lausbefall positiv:</a:t>
            </a:r>
            <a:r>
              <a:rPr lang="de-DE" altLang="de-DE" sz="1800">
                <a:solidFill>
                  <a:srgbClr val="FF9933"/>
                </a:solidFill>
              </a:rPr>
              <a:t> Behandlungsstrategie einleiten</a:t>
            </a:r>
          </a:p>
          <a:p>
            <a:pPr marL="1077913" lvl="1" indent="-533400" eaLnBrk="1" hangingPunct="1">
              <a:lnSpc>
                <a:spcPct val="80000"/>
              </a:lnSpc>
              <a:buClr>
                <a:srgbClr val="FF9933"/>
              </a:buClr>
              <a:buFont typeface="Wingdings 3" pitchFamily="18" charset="2"/>
              <a:buChar char="["/>
            </a:pPr>
            <a:r>
              <a:rPr lang="de-DE" altLang="de-DE" sz="1800">
                <a:solidFill>
                  <a:srgbClr val="FF9933"/>
                </a:solidFill>
              </a:rPr>
              <a:t>Rückmeldung an den Kindergarten durch die Eltern</a:t>
            </a:r>
          </a:p>
          <a:p>
            <a:pPr marL="1077913" lvl="1" indent="-533400" eaLnBrk="1" hangingPunct="1">
              <a:lnSpc>
                <a:spcPct val="80000"/>
              </a:lnSpc>
              <a:buClr>
                <a:srgbClr val="FF9933"/>
              </a:buClr>
              <a:buFont typeface="Wingdings 3" pitchFamily="18" charset="2"/>
              <a:buChar char="["/>
            </a:pPr>
            <a:r>
              <a:rPr lang="de-DE" altLang="de-DE" sz="1800">
                <a:solidFill>
                  <a:srgbClr val="FF9933"/>
                </a:solidFill>
              </a:rPr>
              <a:t>die Einrichtung muss dem Gesundheitsamt alle Lausfälle melden</a:t>
            </a:r>
          </a:p>
          <a:p>
            <a:pPr marL="1077913" lvl="1" indent="-533400" eaLnBrk="1" hangingPunct="1">
              <a:lnSpc>
                <a:spcPct val="80000"/>
              </a:lnSpc>
              <a:buFont typeface="Wingdings 3" pitchFamily="18" charset="2"/>
              <a:buChar char="["/>
            </a:pPr>
            <a:endParaRPr lang="de-DE" altLang="de-DE" sz="1800">
              <a:solidFill>
                <a:srgbClr val="FF993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428625" y="2673350"/>
            <a:ext cx="1589088" cy="2844800"/>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63" name="AutoShape 8"/>
          <p:cNvSpPr>
            <a:spLocks noChangeArrowheads="1"/>
          </p:cNvSpPr>
          <p:nvPr/>
        </p:nvSpPr>
        <p:spPr bwMode="auto">
          <a:xfrm>
            <a:off x="250825" y="1700213"/>
            <a:ext cx="1944688" cy="973137"/>
          </a:xfrm>
          <a:prstGeom prst="flowChartExtra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64" name="Text Box 9"/>
          <p:cNvSpPr txBox="1">
            <a:spLocks noChangeArrowheads="1"/>
          </p:cNvSpPr>
          <p:nvPr/>
        </p:nvSpPr>
        <p:spPr bwMode="auto">
          <a:xfrm>
            <a:off x="273050" y="3141663"/>
            <a:ext cx="1854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a:solidFill>
                  <a:schemeClr val="bg1"/>
                </a:solidFill>
              </a:rPr>
              <a:t>Kindergarten</a:t>
            </a:r>
          </a:p>
        </p:txBody>
      </p:sp>
      <p:sp>
        <p:nvSpPr>
          <p:cNvPr id="40965" name="Text Box 5"/>
          <p:cNvSpPr txBox="1">
            <a:spLocks noChangeArrowheads="1"/>
          </p:cNvSpPr>
          <p:nvPr/>
        </p:nvSpPr>
        <p:spPr bwMode="auto">
          <a:xfrm>
            <a:off x="900113" y="1989138"/>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de-DE" altLang="de-DE" b="0"/>
          </a:p>
        </p:txBody>
      </p:sp>
      <p:grpSp>
        <p:nvGrpSpPr>
          <p:cNvPr id="546856" name="Group 40"/>
          <p:cNvGrpSpPr>
            <a:grpSpLocks/>
          </p:cNvGrpSpPr>
          <p:nvPr/>
        </p:nvGrpSpPr>
        <p:grpSpPr bwMode="auto">
          <a:xfrm>
            <a:off x="5003800" y="2997200"/>
            <a:ext cx="3675063" cy="719138"/>
            <a:chOff x="3152" y="1888"/>
            <a:chExt cx="2315" cy="453"/>
          </a:xfrm>
        </p:grpSpPr>
        <p:sp>
          <p:nvSpPr>
            <p:cNvPr id="40989" name="Rectangle 19"/>
            <p:cNvSpPr>
              <a:spLocks noChangeArrowheads="1"/>
            </p:cNvSpPr>
            <p:nvPr/>
          </p:nvSpPr>
          <p:spPr bwMode="auto">
            <a:xfrm>
              <a:off x="3834" y="1888"/>
              <a:ext cx="1633" cy="45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90" name="Text Box 20"/>
            <p:cNvSpPr txBox="1">
              <a:spLocks noChangeArrowheads="1"/>
            </p:cNvSpPr>
            <p:nvPr/>
          </p:nvSpPr>
          <p:spPr bwMode="auto">
            <a:xfrm>
              <a:off x="3833" y="1979"/>
              <a:ext cx="16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a:solidFill>
                    <a:schemeClr val="bg1"/>
                  </a:solidFill>
                </a:rPr>
                <a:t>Kontrolluntersuchung</a:t>
              </a:r>
            </a:p>
          </p:txBody>
        </p:sp>
        <p:sp>
          <p:nvSpPr>
            <p:cNvPr id="40991" name="Line 22"/>
            <p:cNvSpPr>
              <a:spLocks noChangeShapeType="1"/>
            </p:cNvSpPr>
            <p:nvPr/>
          </p:nvSpPr>
          <p:spPr bwMode="auto">
            <a:xfrm>
              <a:off x="3152" y="2251"/>
              <a:ext cx="681" cy="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46858" name="Group 42"/>
          <p:cNvGrpSpPr>
            <a:grpSpLocks/>
          </p:cNvGrpSpPr>
          <p:nvPr/>
        </p:nvGrpSpPr>
        <p:grpSpPr bwMode="auto">
          <a:xfrm>
            <a:off x="5003800" y="3933825"/>
            <a:ext cx="3744913" cy="719138"/>
            <a:chOff x="3152" y="2478"/>
            <a:chExt cx="2359" cy="453"/>
          </a:xfrm>
        </p:grpSpPr>
        <p:sp>
          <p:nvSpPr>
            <p:cNvPr id="40986" name="Rectangle 23"/>
            <p:cNvSpPr>
              <a:spLocks noChangeArrowheads="1"/>
            </p:cNvSpPr>
            <p:nvPr/>
          </p:nvSpPr>
          <p:spPr bwMode="auto">
            <a:xfrm>
              <a:off x="3833" y="2478"/>
              <a:ext cx="1633" cy="45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87" name="Text Box 21"/>
            <p:cNvSpPr txBox="1">
              <a:spLocks noChangeArrowheads="1"/>
            </p:cNvSpPr>
            <p:nvPr/>
          </p:nvSpPr>
          <p:spPr bwMode="auto">
            <a:xfrm>
              <a:off x="3833" y="2482"/>
              <a:ext cx="167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solidFill>
                    <a:schemeClr val="bg1"/>
                  </a:solidFill>
                </a:rPr>
                <a:t>bei Lausbefall: Behandlungsstrategie</a:t>
              </a:r>
            </a:p>
          </p:txBody>
        </p:sp>
        <p:sp>
          <p:nvSpPr>
            <p:cNvPr id="40988" name="Line 24"/>
            <p:cNvSpPr>
              <a:spLocks noChangeShapeType="1"/>
            </p:cNvSpPr>
            <p:nvPr/>
          </p:nvSpPr>
          <p:spPr bwMode="auto">
            <a:xfrm>
              <a:off x="3152" y="2614"/>
              <a:ext cx="681" cy="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46855" name="Group 39"/>
          <p:cNvGrpSpPr>
            <a:grpSpLocks/>
          </p:cNvGrpSpPr>
          <p:nvPr/>
        </p:nvGrpSpPr>
        <p:grpSpPr bwMode="auto">
          <a:xfrm>
            <a:off x="1979613" y="3141663"/>
            <a:ext cx="3168650" cy="1439862"/>
            <a:chOff x="1247" y="1979"/>
            <a:chExt cx="1996" cy="907"/>
          </a:xfrm>
        </p:grpSpPr>
        <p:sp>
          <p:nvSpPr>
            <p:cNvPr id="40982" name="Rectangle 17"/>
            <p:cNvSpPr>
              <a:spLocks noChangeArrowheads="1"/>
            </p:cNvSpPr>
            <p:nvPr/>
          </p:nvSpPr>
          <p:spPr bwMode="auto">
            <a:xfrm>
              <a:off x="2245" y="1979"/>
              <a:ext cx="998" cy="907"/>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83" name="Text Box 15"/>
            <p:cNvSpPr txBox="1">
              <a:spLocks noChangeArrowheads="1"/>
            </p:cNvSpPr>
            <p:nvPr/>
          </p:nvSpPr>
          <p:spPr bwMode="auto">
            <a:xfrm>
              <a:off x="2245" y="2296"/>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a:solidFill>
                    <a:schemeClr val="bg1"/>
                  </a:solidFill>
                </a:rPr>
                <a:t>Alle Eltern</a:t>
              </a:r>
            </a:p>
          </p:txBody>
        </p:sp>
        <p:sp>
          <p:nvSpPr>
            <p:cNvPr id="40984" name="Line 18"/>
            <p:cNvSpPr>
              <a:spLocks noChangeShapeType="1"/>
            </p:cNvSpPr>
            <p:nvPr/>
          </p:nvSpPr>
          <p:spPr bwMode="auto">
            <a:xfrm>
              <a:off x="1247" y="2251"/>
              <a:ext cx="998" cy="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5" name="Text Box 25"/>
            <p:cNvSpPr txBox="1">
              <a:spLocks noChangeArrowheads="1"/>
            </p:cNvSpPr>
            <p:nvPr/>
          </p:nvSpPr>
          <p:spPr bwMode="auto">
            <a:xfrm>
              <a:off x="1293" y="1992"/>
              <a:ext cx="9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t>Information</a:t>
              </a:r>
            </a:p>
          </p:txBody>
        </p:sp>
      </p:grpSp>
      <p:grpSp>
        <p:nvGrpSpPr>
          <p:cNvPr id="546859" name="Group 43"/>
          <p:cNvGrpSpPr>
            <a:grpSpLocks/>
          </p:cNvGrpSpPr>
          <p:nvPr/>
        </p:nvGrpSpPr>
        <p:grpSpPr bwMode="auto">
          <a:xfrm>
            <a:off x="1979613" y="4149725"/>
            <a:ext cx="1584325" cy="431800"/>
            <a:chOff x="1247" y="2614"/>
            <a:chExt cx="998" cy="272"/>
          </a:xfrm>
        </p:grpSpPr>
        <p:sp>
          <p:nvSpPr>
            <p:cNvPr id="40980" name="Line 27"/>
            <p:cNvSpPr>
              <a:spLocks noChangeShapeType="1"/>
            </p:cNvSpPr>
            <p:nvPr/>
          </p:nvSpPr>
          <p:spPr bwMode="auto">
            <a:xfrm rot="10800000">
              <a:off x="1247" y="2614"/>
              <a:ext cx="998" cy="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1" name="Text Box 28"/>
            <p:cNvSpPr txBox="1">
              <a:spLocks noChangeArrowheads="1"/>
            </p:cNvSpPr>
            <p:nvPr/>
          </p:nvSpPr>
          <p:spPr bwMode="auto">
            <a:xfrm>
              <a:off x="1337" y="2655"/>
              <a:ext cx="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t>Feedback</a:t>
              </a:r>
            </a:p>
          </p:txBody>
        </p:sp>
      </p:grpSp>
      <p:grpSp>
        <p:nvGrpSpPr>
          <p:cNvPr id="546857" name="Group 41"/>
          <p:cNvGrpSpPr>
            <a:grpSpLocks/>
          </p:cNvGrpSpPr>
          <p:nvPr/>
        </p:nvGrpSpPr>
        <p:grpSpPr bwMode="auto">
          <a:xfrm>
            <a:off x="1979613" y="2205038"/>
            <a:ext cx="5329237" cy="792162"/>
            <a:chOff x="1247" y="1389"/>
            <a:chExt cx="3357" cy="499"/>
          </a:xfrm>
        </p:grpSpPr>
        <p:sp>
          <p:nvSpPr>
            <p:cNvPr id="40977" name="Line 29"/>
            <p:cNvSpPr>
              <a:spLocks noChangeShapeType="1"/>
            </p:cNvSpPr>
            <p:nvPr/>
          </p:nvSpPr>
          <p:spPr bwMode="auto">
            <a:xfrm>
              <a:off x="1247" y="1661"/>
              <a:ext cx="3357" cy="0"/>
            </a:xfrm>
            <a:prstGeom prst="line">
              <a:avLst/>
            </a:prstGeom>
            <a:noFill/>
            <a:ln w="57150">
              <a:solidFill>
                <a:srgbClr val="FF99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8" name="Line 31"/>
            <p:cNvSpPr>
              <a:spLocks noChangeShapeType="1"/>
            </p:cNvSpPr>
            <p:nvPr/>
          </p:nvSpPr>
          <p:spPr bwMode="auto">
            <a:xfrm>
              <a:off x="4604" y="1661"/>
              <a:ext cx="0" cy="227"/>
            </a:xfrm>
            <a:prstGeom prst="line">
              <a:avLst/>
            </a:prstGeom>
            <a:noFill/>
            <a:ln w="57150">
              <a:solidFill>
                <a:srgbClr val="FF99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9" name="Text Box 32"/>
            <p:cNvSpPr txBox="1">
              <a:spLocks noChangeArrowheads="1"/>
            </p:cNvSpPr>
            <p:nvPr/>
          </p:nvSpPr>
          <p:spPr bwMode="auto">
            <a:xfrm>
              <a:off x="1474" y="1389"/>
              <a:ext cx="28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solidFill>
                    <a:schemeClr val="bg2"/>
                  </a:solidFill>
                </a:rPr>
                <a:t>Ggf. durch Erzieher / Gesundheitsamt</a:t>
              </a:r>
            </a:p>
          </p:txBody>
        </p:sp>
      </p:grpSp>
      <p:grpSp>
        <p:nvGrpSpPr>
          <p:cNvPr id="546860" name="Group 44"/>
          <p:cNvGrpSpPr>
            <a:grpSpLocks/>
          </p:cNvGrpSpPr>
          <p:nvPr/>
        </p:nvGrpSpPr>
        <p:grpSpPr bwMode="auto">
          <a:xfrm>
            <a:off x="1979613" y="4652963"/>
            <a:ext cx="5616575" cy="865187"/>
            <a:chOff x="1247" y="2931"/>
            <a:chExt cx="3538" cy="545"/>
          </a:xfrm>
        </p:grpSpPr>
        <p:sp>
          <p:nvSpPr>
            <p:cNvPr id="40974" name="Line 34"/>
            <p:cNvSpPr>
              <a:spLocks noChangeShapeType="1"/>
            </p:cNvSpPr>
            <p:nvPr/>
          </p:nvSpPr>
          <p:spPr bwMode="auto">
            <a:xfrm flipH="1">
              <a:off x="1247" y="3158"/>
              <a:ext cx="3357" cy="0"/>
            </a:xfrm>
            <a:prstGeom prst="line">
              <a:avLst/>
            </a:prstGeom>
            <a:noFill/>
            <a:ln w="57150">
              <a:solidFill>
                <a:srgbClr val="FF99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5" name="Line 35"/>
            <p:cNvSpPr>
              <a:spLocks noChangeShapeType="1"/>
            </p:cNvSpPr>
            <p:nvPr/>
          </p:nvSpPr>
          <p:spPr bwMode="auto">
            <a:xfrm flipV="1">
              <a:off x="4604" y="2931"/>
              <a:ext cx="0" cy="227"/>
            </a:xfrm>
            <a:prstGeom prst="line">
              <a:avLst/>
            </a:prstGeom>
            <a:noFill/>
            <a:ln w="57150">
              <a:solidFill>
                <a:srgbClr val="FF99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6" name="Text Box 36"/>
            <p:cNvSpPr txBox="1">
              <a:spLocks noChangeArrowheads="1"/>
            </p:cNvSpPr>
            <p:nvPr/>
          </p:nvSpPr>
          <p:spPr bwMode="auto">
            <a:xfrm>
              <a:off x="1474" y="3245"/>
              <a:ext cx="33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solidFill>
                    <a:schemeClr val="bg2"/>
                  </a:solidFill>
                </a:rPr>
                <a:t>Ggf. ärztliches Urteil über Behandlungserfolg</a:t>
              </a:r>
            </a:p>
          </p:txBody>
        </p:sp>
      </p:grpSp>
      <p:sp>
        <p:nvSpPr>
          <p:cNvPr id="40972" name="Text Box 46"/>
          <p:cNvSpPr txBox="1">
            <a:spLocks noChangeArrowheads="1"/>
          </p:cNvSpPr>
          <p:nvPr/>
        </p:nvSpPr>
        <p:spPr bwMode="auto">
          <a:xfrm>
            <a:off x="468313" y="908050"/>
            <a:ext cx="6048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2800">
                <a:solidFill>
                  <a:srgbClr val="CC0000"/>
                </a:solidFill>
              </a:rPr>
              <a:t>Erzieher-Eltern-Kommunikation</a:t>
            </a:r>
          </a:p>
        </p:txBody>
      </p:sp>
      <p:pic>
        <p:nvPicPr>
          <p:cNvPr id="40973" name="Picture 47" descr="Infektion-1"/>
          <p:cNvPicPr>
            <a:picLocks noChangeAspect="1" noChangeArrowheads="1"/>
          </p:cNvPicPr>
          <p:nvPr/>
        </p:nvPicPr>
        <p:blipFill>
          <a:blip r:embed="rId2">
            <a:extLst>
              <a:ext uri="{28A0092B-C50C-407E-A947-70E740481C1C}">
                <a14:useLocalDpi xmlns:a14="http://schemas.microsoft.com/office/drawing/2010/main" val="0"/>
              </a:ext>
            </a:extLst>
          </a:blip>
          <a:srcRect l="15752" t="12297" r="32449" b="6229"/>
          <a:stretch>
            <a:fillRect/>
          </a:stretch>
        </p:blipFill>
        <p:spPr bwMode="auto">
          <a:xfrm>
            <a:off x="427038" y="3789363"/>
            <a:ext cx="15906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46855"/>
                                        </p:tgtEl>
                                        <p:attrNameLst>
                                          <p:attrName>style.visibility</p:attrName>
                                        </p:attrNameLst>
                                      </p:cBhvr>
                                      <p:to>
                                        <p:strVal val="visible"/>
                                      </p:to>
                                    </p:set>
                                    <p:animEffect transition="in" filter="plus(in)">
                                      <p:cBhvr>
                                        <p:cTn id="7" dur="500"/>
                                        <p:tgtEl>
                                          <p:spTgt spid="5468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546856"/>
                                        </p:tgtEl>
                                        <p:attrNameLst>
                                          <p:attrName>style.visibility</p:attrName>
                                        </p:attrNameLst>
                                      </p:cBhvr>
                                      <p:to>
                                        <p:strVal val="visible"/>
                                      </p:to>
                                    </p:set>
                                    <p:animEffect transition="in" filter="plus(in)">
                                      <p:cBhvr>
                                        <p:cTn id="12" dur="500"/>
                                        <p:tgtEl>
                                          <p:spTgt spid="5468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546857"/>
                                        </p:tgtEl>
                                        <p:attrNameLst>
                                          <p:attrName>style.visibility</p:attrName>
                                        </p:attrNameLst>
                                      </p:cBhvr>
                                      <p:to>
                                        <p:strVal val="visible"/>
                                      </p:to>
                                    </p:set>
                                    <p:animEffect transition="in" filter="plus(in)">
                                      <p:cBhvr>
                                        <p:cTn id="17" dur="500"/>
                                        <p:tgtEl>
                                          <p:spTgt spid="5468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546858"/>
                                        </p:tgtEl>
                                        <p:attrNameLst>
                                          <p:attrName>style.visibility</p:attrName>
                                        </p:attrNameLst>
                                      </p:cBhvr>
                                      <p:to>
                                        <p:strVal val="visible"/>
                                      </p:to>
                                    </p:set>
                                    <p:animEffect transition="in" filter="plus(in)">
                                      <p:cBhvr>
                                        <p:cTn id="22" dur="500"/>
                                        <p:tgtEl>
                                          <p:spTgt spid="5468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546859"/>
                                        </p:tgtEl>
                                        <p:attrNameLst>
                                          <p:attrName>style.visibility</p:attrName>
                                        </p:attrNameLst>
                                      </p:cBhvr>
                                      <p:to>
                                        <p:strVal val="visible"/>
                                      </p:to>
                                    </p:set>
                                    <p:animEffect transition="in" filter="plus(in)">
                                      <p:cBhvr>
                                        <p:cTn id="27" dur="500"/>
                                        <p:tgtEl>
                                          <p:spTgt spid="5468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nodeType="clickEffect">
                                  <p:stCondLst>
                                    <p:cond delay="0"/>
                                  </p:stCondLst>
                                  <p:childTnLst>
                                    <p:set>
                                      <p:cBhvr>
                                        <p:cTn id="31" dur="1" fill="hold">
                                          <p:stCondLst>
                                            <p:cond delay="0"/>
                                          </p:stCondLst>
                                        </p:cTn>
                                        <p:tgtEl>
                                          <p:spTgt spid="546860"/>
                                        </p:tgtEl>
                                        <p:attrNameLst>
                                          <p:attrName>style.visibility</p:attrName>
                                        </p:attrNameLst>
                                      </p:cBhvr>
                                      <p:to>
                                        <p:strVal val="visible"/>
                                      </p:to>
                                    </p:set>
                                    <p:animEffect transition="in" filter="plus(in)">
                                      <p:cBhvr>
                                        <p:cTn id="32" dur="500"/>
                                        <p:tgtEl>
                                          <p:spTgt spid="546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EC4B26A-9922-4C9C-8EE0-02A9F6C53332}" type="slidenum">
              <a:rPr lang="de-DE" altLang="de-DE" b="0">
                <a:solidFill>
                  <a:srgbClr val="333333"/>
                </a:solidFill>
              </a:rPr>
              <a:pPr eaLnBrk="1" hangingPunct="1"/>
              <a:t>38</a:t>
            </a:fld>
            <a:endParaRPr lang="de-DE" altLang="de-DE" b="0">
              <a:solidFill>
                <a:srgbClr val="333333"/>
              </a:solidFill>
            </a:endParaRPr>
          </a:p>
        </p:txBody>
      </p:sp>
      <p:sp>
        <p:nvSpPr>
          <p:cNvPr id="41987" name="Rectangle 2"/>
          <p:cNvSpPr>
            <a:spLocks noGrp="1" noChangeArrowheads="1"/>
          </p:cNvSpPr>
          <p:nvPr>
            <p:ph type="title"/>
          </p:nvPr>
        </p:nvSpPr>
        <p:spPr/>
        <p:txBody>
          <a:bodyPr/>
          <a:lstStyle/>
          <a:p>
            <a:pPr eaLnBrk="1" hangingPunct="1"/>
            <a:r>
              <a:rPr lang="de-DE" altLang="de-DE"/>
              <a:t>Übersicht</a:t>
            </a:r>
          </a:p>
        </p:txBody>
      </p:sp>
      <p:sp>
        <p:nvSpPr>
          <p:cNvPr id="41988" name="Rectangle 3"/>
          <p:cNvSpPr>
            <a:spLocks noGrp="1" noChangeArrowheads="1"/>
          </p:cNvSpPr>
          <p:nvPr>
            <p:ph type="body" idx="1"/>
          </p:nvPr>
        </p:nvSpPr>
        <p:spPr/>
        <p:txBody>
          <a:bodyPr/>
          <a:lstStyle/>
          <a:p>
            <a:pPr marL="542925" indent="-542925" eaLnBrk="1" hangingPunct="1"/>
            <a:r>
              <a:rPr lang="de-DE" altLang="de-DE" sz="2400">
                <a:solidFill>
                  <a:schemeClr val="tx1"/>
                </a:solidFill>
              </a:rPr>
              <a:t>Irrungen und Wirrungen</a:t>
            </a:r>
            <a:r>
              <a:rPr lang="de-DE" altLang="de-DE" sz="2400"/>
              <a:t>  </a:t>
            </a:r>
            <a:endParaRPr lang="de-DE" altLang="de-DE" sz="2000"/>
          </a:p>
          <a:p>
            <a:pPr marL="542925" indent="-542925" eaLnBrk="1" hangingPunct="1"/>
            <a:r>
              <a:rPr lang="de-DE" altLang="de-DE" sz="2400">
                <a:solidFill>
                  <a:schemeClr val="tx1"/>
                </a:solidFill>
              </a:rPr>
              <a:t>Häufigkeit und Verbreitung</a:t>
            </a:r>
            <a:r>
              <a:rPr lang="de-DE" altLang="de-DE" sz="2400"/>
              <a:t>  </a:t>
            </a:r>
            <a:endParaRPr lang="de-DE" altLang="de-DE" sz="2000"/>
          </a:p>
          <a:p>
            <a:pPr marL="542925" indent="-542925" eaLnBrk="1" hangingPunct="1"/>
            <a:r>
              <a:rPr lang="de-DE" altLang="de-DE" sz="2400">
                <a:solidFill>
                  <a:schemeClr val="tx1"/>
                </a:solidFill>
              </a:rPr>
              <a:t>Biologie der Kopflaus</a:t>
            </a:r>
          </a:p>
          <a:p>
            <a:pPr marL="542925" indent="-542925" eaLnBrk="1" hangingPunct="1"/>
            <a:r>
              <a:rPr lang="de-DE" altLang="de-DE" sz="2400">
                <a:solidFill>
                  <a:schemeClr val="tx1"/>
                </a:solidFill>
              </a:rPr>
              <a:t>Übertragungswege</a:t>
            </a:r>
          </a:p>
          <a:p>
            <a:pPr marL="542925" indent="-542925" eaLnBrk="1" hangingPunct="1"/>
            <a:r>
              <a:rPr lang="de-DE" altLang="de-DE" sz="2400">
                <a:solidFill>
                  <a:schemeClr val="tx1"/>
                </a:solidFill>
              </a:rPr>
              <a:t>Symptome eines Lausbefalls </a:t>
            </a:r>
          </a:p>
          <a:p>
            <a:pPr marL="542925" indent="-542925" eaLnBrk="1" hangingPunct="1"/>
            <a:r>
              <a:rPr lang="de-DE" altLang="de-DE" sz="2400">
                <a:solidFill>
                  <a:schemeClr val="tx1"/>
                </a:solidFill>
              </a:rPr>
              <a:t>Kamm und Lupe</a:t>
            </a:r>
          </a:p>
          <a:p>
            <a:pPr marL="542925" indent="-542925" eaLnBrk="1" hangingPunct="1"/>
            <a:r>
              <a:rPr lang="de-DE" altLang="de-DE" sz="2400">
                <a:solidFill>
                  <a:schemeClr val="tx1"/>
                </a:solidFill>
              </a:rPr>
              <a:t>Behandlungsstrategie</a:t>
            </a:r>
          </a:p>
          <a:p>
            <a:pPr marL="542925" indent="-542925" eaLnBrk="1" hangingPunct="1"/>
            <a:r>
              <a:rPr lang="de-DE" altLang="de-DE" sz="2400">
                <a:solidFill>
                  <a:schemeClr val="tx1"/>
                </a:solidFill>
              </a:rPr>
              <a:t>Prävention im Kindergarten</a:t>
            </a:r>
          </a:p>
          <a:p>
            <a:pPr marL="542925" indent="-542925" eaLnBrk="1" hangingPunct="1"/>
            <a:r>
              <a:rPr lang="de-DE" altLang="de-DE" sz="2400">
                <a:solidFill>
                  <a:srgbClr val="FF9933"/>
                </a:solidFill>
              </a:rPr>
              <a:t>Rechtliches für Eltern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2B2F3CB-246A-46E7-B51E-F56EE7D72AC0}" type="slidenum">
              <a:rPr lang="de-DE" altLang="de-DE" b="0">
                <a:solidFill>
                  <a:srgbClr val="333333"/>
                </a:solidFill>
              </a:rPr>
              <a:pPr eaLnBrk="1" hangingPunct="1"/>
              <a:t>39</a:t>
            </a:fld>
            <a:endParaRPr lang="de-DE" altLang="de-DE" b="0">
              <a:solidFill>
                <a:srgbClr val="333333"/>
              </a:solidFill>
            </a:endParaRPr>
          </a:p>
        </p:txBody>
      </p:sp>
      <p:sp>
        <p:nvSpPr>
          <p:cNvPr id="43011" name="Rectangle 2"/>
          <p:cNvSpPr>
            <a:spLocks noGrp="1" noChangeArrowheads="1"/>
          </p:cNvSpPr>
          <p:nvPr>
            <p:ph type="title"/>
          </p:nvPr>
        </p:nvSpPr>
        <p:spPr/>
        <p:txBody>
          <a:bodyPr/>
          <a:lstStyle/>
          <a:p>
            <a:pPr eaLnBrk="1" hangingPunct="1"/>
            <a:r>
              <a:rPr lang="de-DE" altLang="de-DE"/>
              <a:t>Rechtliches für Eltern</a:t>
            </a:r>
          </a:p>
        </p:txBody>
      </p:sp>
      <p:sp>
        <p:nvSpPr>
          <p:cNvPr id="43012" name="Rectangle 3"/>
          <p:cNvSpPr>
            <a:spLocks noGrp="1" noChangeArrowheads="1"/>
          </p:cNvSpPr>
          <p:nvPr>
            <p:ph type="body" idx="1"/>
          </p:nvPr>
        </p:nvSpPr>
        <p:spPr/>
        <p:txBody>
          <a:bodyPr/>
          <a:lstStyle/>
          <a:p>
            <a:pPr marL="533400" indent="-533400" eaLnBrk="1" hangingPunct="1">
              <a:lnSpc>
                <a:spcPct val="80000"/>
              </a:lnSpc>
            </a:pPr>
            <a:r>
              <a:rPr lang="de-DE" altLang="de-DE" dirty="0"/>
              <a:t>Infektionsschutzgesetz</a:t>
            </a:r>
            <a:r>
              <a:rPr lang="de-DE" altLang="de-DE" sz="2000" dirty="0"/>
              <a:t> </a:t>
            </a:r>
            <a:r>
              <a:rPr lang="de-DE" altLang="de-DE" sz="2400" dirty="0"/>
              <a:t>    </a:t>
            </a:r>
          </a:p>
          <a:p>
            <a:pPr marL="1077913" lvl="1" indent="-533400" eaLnBrk="1" hangingPunct="1">
              <a:lnSpc>
                <a:spcPct val="80000"/>
              </a:lnSpc>
              <a:buFont typeface="Wingdings 3" pitchFamily="18" charset="2"/>
              <a:buChar char="["/>
            </a:pPr>
            <a:r>
              <a:rPr lang="de-DE" altLang="de-DE" sz="1800" dirty="0">
                <a:solidFill>
                  <a:srgbClr val="FF9933"/>
                </a:solidFill>
              </a:rPr>
              <a:t>Eltern sind verpflichtet, den Kindergarten über eine Kopflausinfektion des betreuten Kindes zu informieren (§ 34 Abs. 5 IfSG)</a:t>
            </a:r>
          </a:p>
          <a:p>
            <a:pPr marL="1077913" lvl="1" indent="-533400" eaLnBrk="1" hangingPunct="1">
              <a:lnSpc>
                <a:spcPct val="80000"/>
              </a:lnSpc>
              <a:buFont typeface="Wingdings 3" pitchFamily="18" charset="2"/>
              <a:buChar char="["/>
            </a:pPr>
            <a:r>
              <a:rPr lang="de-DE" altLang="de-DE" sz="1800" dirty="0">
                <a:solidFill>
                  <a:srgbClr val="FF9933"/>
                </a:solidFill>
              </a:rPr>
              <a:t>… auch dann, wenn bereits eine Behandlung durchgeführt wurde </a:t>
            </a:r>
          </a:p>
          <a:p>
            <a:pPr marL="1077913" lvl="1" indent="-533400" eaLnBrk="1" hangingPunct="1">
              <a:lnSpc>
                <a:spcPct val="80000"/>
              </a:lnSpc>
              <a:buFont typeface="Wingdings 3" pitchFamily="18" charset="2"/>
              <a:buChar char="["/>
            </a:pPr>
            <a:r>
              <a:rPr lang="de-DE" altLang="de-DE" sz="1800" dirty="0">
                <a:solidFill>
                  <a:srgbClr val="FF9933"/>
                </a:solidFill>
              </a:rPr>
              <a:t>betroffene Kinder dürfen erst in den Kindergarten zurückkehren, wenn keine Ansteckungsgefahr mehr besteht (§ 34 Abs. 1 IfSG)</a:t>
            </a:r>
          </a:p>
          <a:p>
            <a:pPr marL="533400" indent="-533400" eaLnBrk="1" hangingPunct="1">
              <a:lnSpc>
                <a:spcPct val="80000"/>
              </a:lnSpc>
            </a:pPr>
            <a:r>
              <a:rPr lang="de-DE" altLang="de-DE" dirty="0">
                <a:solidFill>
                  <a:schemeClr val="tx1"/>
                </a:solidFill>
              </a:rPr>
              <a:t>Wiederzulassung zum Kindergarten</a:t>
            </a:r>
          </a:p>
          <a:p>
            <a:pPr marL="1077913" lvl="1" indent="-533400" eaLnBrk="1" hangingPunct="1">
              <a:lnSpc>
                <a:spcPct val="80000"/>
              </a:lnSpc>
              <a:buFont typeface="Wingdings 3" pitchFamily="18" charset="2"/>
              <a:buChar char="["/>
            </a:pPr>
            <a:r>
              <a:rPr lang="de-DE" altLang="de-DE" sz="1800" dirty="0">
                <a:solidFill>
                  <a:srgbClr val="FF9933"/>
                </a:solidFill>
              </a:rPr>
              <a:t>Voraussetzungen regelt das zuständige Gesundheitsamt</a:t>
            </a:r>
          </a:p>
          <a:p>
            <a:pPr marL="1077913" lvl="1" indent="-533400" eaLnBrk="1" hangingPunct="1">
              <a:lnSpc>
                <a:spcPct val="80000"/>
              </a:lnSpc>
              <a:buFont typeface="Wingdings 3" pitchFamily="18" charset="2"/>
              <a:buChar char="["/>
            </a:pPr>
            <a:r>
              <a:rPr lang="de-DE" altLang="de-DE" sz="1800" b="1" dirty="0">
                <a:solidFill>
                  <a:srgbClr val="FF9933"/>
                </a:solidFill>
              </a:rPr>
              <a:t>Alternative 1:</a:t>
            </a:r>
            <a:r>
              <a:rPr lang="de-DE" altLang="de-DE" sz="1800" dirty="0">
                <a:solidFill>
                  <a:srgbClr val="FF9933"/>
                </a:solidFill>
              </a:rPr>
              <a:t> Rückkehr in den Kindergarten erst, wenn ein Arzt den Behandlungserfolg (Laus- und Nissenfreiheit) bestätigt</a:t>
            </a:r>
          </a:p>
          <a:p>
            <a:pPr marL="1077913" lvl="1" indent="-533400" eaLnBrk="1" hangingPunct="1">
              <a:lnSpc>
                <a:spcPct val="80000"/>
              </a:lnSpc>
              <a:buFont typeface="Wingdings 3" pitchFamily="18" charset="2"/>
              <a:buChar char="["/>
            </a:pPr>
            <a:r>
              <a:rPr lang="de-DE" altLang="de-DE" sz="1800" b="1" dirty="0">
                <a:solidFill>
                  <a:srgbClr val="FF9933"/>
                </a:solidFill>
              </a:rPr>
              <a:t>Alternative 2:</a:t>
            </a:r>
            <a:r>
              <a:rPr lang="de-DE" altLang="de-DE" sz="1800" dirty="0">
                <a:solidFill>
                  <a:srgbClr val="FF9933"/>
                </a:solidFill>
              </a:rPr>
              <a:t> Rückkehr ohne ärztliches Urteil nur bei Behandlung mit einem zugelassenen Kopflausmittel</a:t>
            </a:r>
          </a:p>
          <a:p>
            <a:pPr marL="1077913" lvl="1" indent="-533400" eaLnBrk="1" hangingPunct="1">
              <a:lnSpc>
                <a:spcPct val="80000"/>
              </a:lnSpc>
              <a:buFont typeface="Wingdings 3" pitchFamily="18" charset="2"/>
              <a:buChar char="["/>
            </a:pPr>
            <a:r>
              <a:rPr lang="de-DE" altLang="de-DE" sz="1800" dirty="0">
                <a:solidFill>
                  <a:srgbClr val="FF9933"/>
                </a:solidFill>
              </a:rPr>
              <a:t>… setzt voraus, dass Eltern die Behandlung bestätigen und die vom Robert-Koch-Institut empfohlenen Therapieschritte berücksichtigen    </a:t>
            </a:r>
          </a:p>
          <a:p>
            <a:pPr marL="1077913" lvl="1" indent="-533400" eaLnBrk="1" hangingPunct="1">
              <a:lnSpc>
                <a:spcPct val="80000"/>
              </a:lnSpc>
              <a:buFont typeface="Wingdings 3" pitchFamily="18" charset="2"/>
              <a:buChar char="["/>
            </a:pPr>
            <a:endParaRPr lang="de-DE" altLang="de-DE" sz="1600" dirty="0">
              <a:solidFill>
                <a:srgbClr val="FF993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918F91A9-67F3-4AA5-8BB4-4C07A98615D0}" type="slidenum">
              <a:rPr lang="de-DE" altLang="de-DE" b="0">
                <a:solidFill>
                  <a:srgbClr val="333333"/>
                </a:solidFill>
              </a:rPr>
              <a:pPr eaLnBrk="1" hangingPunct="1"/>
              <a:t>4</a:t>
            </a:fld>
            <a:endParaRPr lang="de-DE" altLang="de-DE" b="0">
              <a:solidFill>
                <a:srgbClr val="333333"/>
              </a:solidFill>
            </a:endParaRPr>
          </a:p>
        </p:txBody>
      </p:sp>
      <p:sp>
        <p:nvSpPr>
          <p:cNvPr id="7171" name="Rectangle 2"/>
          <p:cNvSpPr>
            <a:spLocks noGrp="1" noChangeArrowheads="1"/>
          </p:cNvSpPr>
          <p:nvPr>
            <p:ph type="title"/>
          </p:nvPr>
        </p:nvSpPr>
        <p:spPr/>
        <p:txBody>
          <a:bodyPr/>
          <a:lstStyle/>
          <a:p>
            <a:pPr eaLnBrk="1" hangingPunct="1"/>
            <a:r>
              <a:rPr lang="de-DE" altLang="de-DE"/>
              <a:t>Irrungen und Wirrungen</a:t>
            </a:r>
          </a:p>
        </p:txBody>
      </p:sp>
      <p:sp>
        <p:nvSpPr>
          <p:cNvPr id="7172" name="Rectangle 3"/>
          <p:cNvSpPr>
            <a:spLocks noGrp="1" noChangeArrowheads="1"/>
          </p:cNvSpPr>
          <p:nvPr>
            <p:ph type="body" idx="1"/>
          </p:nvPr>
        </p:nvSpPr>
        <p:spPr/>
        <p:txBody>
          <a:bodyPr/>
          <a:lstStyle/>
          <a:p>
            <a:pPr marL="533400" indent="-533400" eaLnBrk="1" hangingPunct="1">
              <a:buFontTx/>
              <a:buNone/>
            </a:pPr>
            <a:r>
              <a:rPr lang="de-DE" altLang="de-DE" dirty="0"/>
              <a:t>Läuse sind keine Haustiere, sondern Parasiten </a:t>
            </a:r>
            <a:endParaRPr lang="de-DE" altLang="de-DE" sz="2400" dirty="0"/>
          </a:p>
          <a:p>
            <a:pPr marL="1077913" lvl="1" indent="-533400" eaLnBrk="1" hangingPunct="1">
              <a:buFont typeface="Wingdings 3" pitchFamily="18" charset="2"/>
              <a:buChar char="["/>
            </a:pPr>
            <a:r>
              <a:rPr lang="de-DE" altLang="de-DE" sz="1800" dirty="0">
                <a:solidFill>
                  <a:srgbClr val="FF9933"/>
                </a:solidFill>
              </a:rPr>
              <a:t>für Läuse gibt es keinen Artenschutz</a:t>
            </a:r>
          </a:p>
          <a:p>
            <a:pPr marL="1077913" lvl="1" indent="-533400" eaLnBrk="1" hangingPunct="1">
              <a:buFont typeface="Wingdings 3" pitchFamily="18" charset="2"/>
              <a:buChar char="["/>
            </a:pPr>
            <a:r>
              <a:rPr lang="de-DE" altLang="de-DE" sz="1800" dirty="0">
                <a:solidFill>
                  <a:srgbClr val="FF9933"/>
                </a:solidFill>
              </a:rPr>
              <a:t>Läuse und ihre Nachkommen müssen durch geeignete Mittel wirksam bekämpft und vollständig abgetötet werden,</a:t>
            </a:r>
          </a:p>
          <a:p>
            <a:pPr marL="1077913" lvl="1" indent="-533400" eaLnBrk="1" hangingPunct="1">
              <a:buFont typeface="Wingdings 3" pitchFamily="18" charset="2"/>
              <a:buChar char="["/>
            </a:pPr>
            <a:r>
              <a:rPr lang="de-DE" altLang="de-DE" sz="1800" dirty="0">
                <a:solidFill>
                  <a:srgbClr val="FF9933"/>
                </a:solidFill>
              </a:rPr>
              <a:t>damit Betroffene unangenehme Symptome wieder loswerden,</a:t>
            </a:r>
          </a:p>
          <a:p>
            <a:pPr marL="1077913" lvl="1" indent="-533400" eaLnBrk="1" hangingPunct="1">
              <a:buFont typeface="Wingdings 3" pitchFamily="18" charset="2"/>
              <a:buChar char="["/>
            </a:pPr>
            <a:r>
              <a:rPr lang="de-DE" altLang="de-DE" sz="1800" dirty="0">
                <a:solidFill>
                  <a:srgbClr val="FF9933"/>
                </a:solidFill>
              </a:rPr>
              <a:t>damit Betroffene sozial nicht ausgegrenzt werden,</a:t>
            </a:r>
          </a:p>
          <a:p>
            <a:pPr marL="1077913" lvl="1" indent="-533400" eaLnBrk="1" hangingPunct="1">
              <a:buFont typeface="Wingdings 3" pitchFamily="18" charset="2"/>
              <a:buChar char="["/>
            </a:pPr>
            <a:r>
              <a:rPr lang="de-DE" altLang="de-DE" sz="1800" dirty="0">
                <a:solidFill>
                  <a:srgbClr val="FF9933"/>
                </a:solidFill>
              </a:rPr>
              <a:t>damit der Kopflausbefall nicht unnötig weiter verbreitet wird   </a:t>
            </a:r>
          </a:p>
          <a:p>
            <a:pPr marL="1077913" lvl="1" indent="-533400" eaLnBrk="1" hangingPunct="1">
              <a:buFont typeface="Wingdings 3" pitchFamily="18" charset="2"/>
              <a:buNone/>
            </a:pPr>
            <a:endParaRPr lang="de-DE" altLang="de-DE" sz="1800" dirty="0">
              <a:solidFill>
                <a:srgbClr val="FF9933"/>
              </a:solidFill>
            </a:endParaRPr>
          </a:p>
          <a:p>
            <a:pPr marL="533400" indent="-533400" eaLnBrk="1" hangingPunct="1">
              <a:buFont typeface="Arial" charset="0"/>
              <a:buChar char=" "/>
            </a:pPr>
            <a:r>
              <a:rPr lang="de-DE" altLang="de-DE" sz="1800" i="1" dirty="0"/>
              <a:t>„Keiner ist asozial, weil er sich Läuse eingefangen hat. Aber jeder ist asozial, der das Problem nicht offen anspricht und offensiv angeht!“</a:t>
            </a:r>
          </a:p>
          <a:p>
            <a:pPr marL="533400" indent="-533400" eaLnBrk="1" hangingPunct="1">
              <a:buFont typeface="Arial" charset="0"/>
              <a:buChar char=" "/>
            </a:pPr>
            <a:endParaRPr lang="de-DE" altLang="de-DE" sz="1800" i="1" dirty="0"/>
          </a:p>
          <a:p>
            <a:pPr marL="533400" indent="-533400" eaLnBrk="1" hangingPunct="1">
              <a:buFont typeface="Arial" charset="0"/>
              <a:buChar char=" "/>
            </a:pPr>
            <a:r>
              <a:rPr lang="de-DE" altLang="de-DE" sz="1800" i="1" dirty="0"/>
              <a:t>(Annette </a:t>
            </a:r>
            <a:r>
              <a:rPr lang="de-DE" altLang="de-DE" sz="1800" i="1" dirty="0" err="1"/>
              <a:t>Kerckhoff</a:t>
            </a:r>
            <a:r>
              <a:rPr lang="de-DE" altLang="de-DE" sz="1800" i="1" dirty="0"/>
              <a:t>, Peter E. Reiche: Die Läusefibel, Stuttgart 2002)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7F187E99-F6F4-4FBE-BE2B-F2B9FD159D0B}" type="slidenum">
              <a:rPr lang="de-DE" altLang="de-DE" b="0">
                <a:solidFill>
                  <a:srgbClr val="333333"/>
                </a:solidFill>
              </a:rPr>
              <a:pPr eaLnBrk="1" hangingPunct="1"/>
              <a:t>40</a:t>
            </a:fld>
            <a:endParaRPr lang="de-DE" altLang="de-DE" b="0">
              <a:solidFill>
                <a:srgbClr val="333333"/>
              </a:solidFill>
            </a:endParaRPr>
          </a:p>
        </p:txBody>
      </p:sp>
      <p:sp>
        <p:nvSpPr>
          <p:cNvPr id="44035" name="Rectangle 2"/>
          <p:cNvSpPr>
            <a:spLocks noGrp="1" noChangeArrowheads="1"/>
          </p:cNvSpPr>
          <p:nvPr>
            <p:ph type="title"/>
          </p:nvPr>
        </p:nvSpPr>
        <p:spPr/>
        <p:txBody>
          <a:bodyPr/>
          <a:lstStyle/>
          <a:p>
            <a:pPr eaLnBrk="1" hangingPunct="1"/>
            <a:r>
              <a:rPr lang="de-DE" altLang="de-DE"/>
              <a:t>Zusammenfassung</a:t>
            </a:r>
          </a:p>
        </p:txBody>
      </p:sp>
      <p:sp>
        <p:nvSpPr>
          <p:cNvPr id="549891" name="Rectangle 3"/>
          <p:cNvSpPr>
            <a:spLocks noGrp="1" noChangeArrowheads="1"/>
          </p:cNvSpPr>
          <p:nvPr>
            <p:ph type="body" idx="1"/>
          </p:nvPr>
        </p:nvSpPr>
        <p:spPr/>
        <p:txBody>
          <a:bodyPr/>
          <a:lstStyle/>
          <a:p>
            <a:pPr marL="542925" indent="-542925" eaLnBrk="1" hangingPunct="1">
              <a:lnSpc>
                <a:spcPct val="80000"/>
              </a:lnSpc>
              <a:spcBef>
                <a:spcPts val="1200"/>
              </a:spcBef>
            </a:pPr>
            <a:r>
              <a:rPr lang="de-DE" altLang="de-DE" sz="1800" dirty="0">
                <a:solidFill>
                  <a:schemeClr val="tx1"/>
                </a:solidFill>
              </a:rPr>
              <a:t>Kopfläuse können jeden und zu jeder Zeit treffen</a:t>
            </a:r>
            <a:r>
              <a:rPr lang="de-DE" altLang="de-DE" sz="1800" dirty="0"/>
              <a:t>  </a:t>
            </a:r>
          </a:p>
          <a:p>
            <a:pPr marL="542925" indent="-542925" eaLnBrk="1" hangingPunct="1">
              <a:lnSpc>
                <a:spcPct val="80000"/>
              </a:lnSpc>
              <a:spcBef>
                <a:spcPts val="1200"/>
              </a:spcBef>
            </a:pPr>
            <a:r>
              <a:rPr lang="de-DE" altLang="de-DE" sz="1800" dirty="0">
                <a:solidFill>
                  <a:schemeClr val="tx1"/>
                </a:solidFill>
              </a:rPr>
              <a:t>Kopfläuse haben mit Hygiene nichts zu tun</a:t>
            </a:r>
            <a:r>
              <a:rPr lang="de-DE" altLang="de-DE" sz="1800" dirty="0"/>
              <a:t>  </a:t>
            </a:r>
          </a:p>
          <a:p>
            <a:pPr marL="542925" indent="-542925" eaLnBrk="1" hangingPunct="1">
              <a:lnSpc>
                <a:spcPct val="80000"/>
              </a:lnSpc>
              <a:spcBef>
                <a:spcPts val="1200"/>
              </a:spcBef>
            </a:pPr>
            <a:r>
              <a:rPr lang="de-DE" altLang="de-DE" sz="1800" dirty="0">
                <a:solidFill>
                  <a:schemeClr val="tx1"/>
                </a:solidFill>
              </a:rPr>
              <a:t>Kopfläuse müssen sofort wirksam bekämpft werden </a:t>
            </a:r>
          </a:p>
          <a:p>
            <a:pPr marL="542925" indent="-542925" eaLnBrk="1" hangingPunct="1">
              <a:lnSpc>
                <a:spcPct val="80000"/>
              </a:lnSpc>
              <a:spcBef>
                <a:spcPts val="1200"/>
              </a:spcBef>
            </a:pPr>
            <a:r>
              <a:rPr lang="de-DE" altLang="de-DE" sz="1800" dirty="0">
                <a:solidFill>
                  <a:schemeClr val="tx1"/>
                </a:solidFill>
              </a:rPr>
              <a:t>Kopflausbehandlung bedeutet soziale Verantwortung</a:t>
            </a:r>
          </a:p>
          <a:p>
            <a:pPr marL="542925" indent="-542925" eaLnBrk="1" hangingPunct="1">
              <a:lnSpc>
                <a:spcPct val="80000"/>
              </a:lnSpc>
              <a:spcBef>
                <a:spcPts val="1200"/>
              </a:spcBef>
            </a:pPr>
            <a:r>
              <a:rPr lang="de-DE" altLang="de-DE" sz="1800" dirty="0">
                <a:solidFill>
                  <a:schemeClr val="tx1"/>
                </a:solidFill>
              </a:rPr>
              <a:t>Mithilfe aller Eltern kann „Epidemie“ verhindert werden</a:t>
            </a:r>
          </a:p>
          <a:p>
            <a:pPr marL="542925" indent="-542925" eaLnBrk="1" hangingPunct="1">
              <a:lnSpc>
                <a:spcPct val="80000"/>
              </a:lnSpc>
              <a:spcBef>
                <a:spcPts val="1200"/>
              </a:spcBef>
            </a:pPr>
            <a:r>
              <a:rPr lang="de-DE" altLang="de-DE" sz="1800" dirty="0">
                <a:solidFill>
                  <a:schemeClr val="tx1"/>
                </a:solidFill>
              </a:rPr>
              <a:t>Behandlung nur mit zugelassenen Arzneimitteln bzw.</a:t>
            </a:r>
            <a:br>
              <a:rPr lang="de-DE" altLang="de-DE" sz="1800" dirty="0">
                <a:solidFill>
                  <a:schemeClr val="tx1"/>
                </a:solidFill>
              </a:rPr>
            </a:br>
            <a:r>
              <a:rPr lang="de-DE" altLang="de-DE" sz="1800" dirty="0">
                <a:solidFill>
                  <a:schemeClr val="tx1"/>
                </a:solidFill>
              </a:rPr>
              <a:t>Medizinprodukten mit anerkannter Wirksamkeit </a:t>
            </a:r>
          </a:p>
          <a:p>
            <a:pPr marL="542925" indent="-542925" eaLnBrk="1" hangingPunct="1">
              <a:lnSpc>
                <a:spcPct val="80000"/>
              </a:lnSpc>
              <a:spcBef>
                <a:spcPts val="1200"/>
              </a:spcBef>
            </a:pPr>
            <a:r>
              <a:rPr lang="de-DE" altLang="de-DE" sz="1800" dirty="0">
                <a:solidFill>
                  <a:schemeClr val="tx1"/>
                </a:solidFill>
              </a:rPr>
              <a:t>Das Robert-Koch-Institut empfiehlt: Behandlung nach 9 Tagen wiederholen, nasses Auskämmen mit Spülung</a:t>
            </a:r>
          </a:p>
          <a:p>
            <a:pPr marL="542925" indent="-542925" eaLnBrk="1" hangingPunct="1">
              <a:lnSpc>
                <a:spcPct val="80000"/>
              </a:lnSpc>
              <a:spcBef>
                <a:spcPts val="1200"/>
              </a:spcBef>
            </a:pPr>
            <a:r>
              <a:rPr lang="de-DE" altLang="de-DE" sz="1800" dirty="0">
                <a:solidFill>
                  <a:schemeClr val="tx1"/>
                </a:solidFill>
              </a:rPr>
              <a:t>Kopflausbefall umgehend dem Kindergarten melden</a:t>
            </a:r>
          </a:p>
          <a:p>
            <a:pPr marL="542925" indent="-542925" eaLnBrk="1" hangingPunct="1">
              <a:lnSpc>
                <a:spcPct val="80000"/>
              </a:lnSpc>
              <a:spcBef>
                <a:spcPts val="1200"/>
              </a:spcBef>
            </a:pPr>
            <a:r>
              <a:rPr lang="de-DE" altLang="de-DE" sz="1800" dirty="0">
                <a:solidFill>
                  <a:schemeClr val="tx1"/>
                </a:solidFill>
              </a:rPr>
              <a:t>Behandlung bestätigen, ggf. ärztliches Attest einholen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9891">
                                            <p:txEl>
                                              <p:pRg st="0" end="0"/>
                                            </p:txEl>
                                          </p:spTgt>
                                        </p:tgtEl>
                                        <p:attrNameLst>
                                          <p:attrName>style.visibility</p:attrName>
                                        </p:attrNameLst>
                                      </p:cBhvr>
                                      <p:to>
                                        <p:strVal val="visible"/>
                                      </p:to>
                                    </p:set>
                                    <p:anim calcmode="lin" valueType="num">
                                      <p:cBhvr additive="base">
                                        <p:cTn id="7" dur="500" fill="hold"/>
                                        <p:tgtEl>
                                          <p:spTgt spid="549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9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9891">
                                            <p:txEl>
                                              <p:pRg st="1" end="1"/>
                                            </p:txEl>
                                          </p:spTgt>
                                        </p:tgtEl>
                                        <p:attrNameLst>
                                          <p:attrName>style.visibility</p:attrName>
                                        </p:attrNameLst>
                                      </p:cBhvr>
                                      <p:to>
                                        <p:strVal val="visible"/>
                                      </p:to>
                                    </p:set>
                                    <p:anim calcmode="lin" valueType="num">
                                      <p:cBhvr additive="base">
                                        <p:cTn id="13" dur="500" fill="hold"/>
                                        <p:tgtEl>
                                          <p:spTgt spid="549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9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9891">
                                            <p:txEl>
                                              <p:pRg st="2" end="2"/>
                                            </p:txEl>
                                          </p:spTgt>
                                        </p:tgtEl>
                                        <p:attrNameLst>
                                          <p:attrName>style.visibility</p:attrName>
                                        </p:attrNameLst>
                                      </p:cBhvr>
                                      <p:to>
                                        <p:strVal val="visible"/>
                                      </p:to>
                                    </p:set>
                                    <p:anim calcmode="lin" valueType="num">
                                      <p:cBhvr additive="base">
                                        <p:cTn id="19" dur="500" fill="hold"/>
                                        <p:tgtEl>
                                          <p:spTgt spid="549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9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49891">
                                            <p:txEl>
                                              <p:pRg st="3" end="3"/>
                                            </p:txEl>
                                          </p:spTgt>
                                        </p:tgtEl>
                                        <p:attrNameLst>
                                          <p:attrName>style.visibility</p:attrName>
                                        </p:attrNameLst>
                                      </p:cBhvr>
                                      <p:to>
                                        <p:strVal val="visible"/>
                                      </p:to>
                                    </p:set>
                                    <p:anim calcmode="lin" valueType="num">
                                      <p:cBhvr additive="base">
                                        <p:cTn id="25" dur="500" fill="hold"/>
                                        <p:tgtEl>
                                          <p:spTgt spid="549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9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9891">
                                            <p:txEl>
                                              <p:pRg st="4" end="4"/>
                                            </p:txEl>
                                          </p:spTgt>
                                        </p:tgtEl>
                                        <p:attrNameLst>
                                          <p:attrName>style.visibility</p:attrName>
                                        </p:attrNameLst>
                                      </p:cBhvr>
                                      <p:to>
                                        <p:strVal val="visible"/>
                                      </p:to>
                                    </p:set>
                                    <p:anim calcmode="lin" valueType="num">
                                      <p:cBhvr additive="base">
                                        <p:cTn id="31" dur="500" fill="hold"/>
                                        <p:tgtEl>
                                          <p:spTgt spid="549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9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49891">
                                            <p:txEl>
                                              <p:pRg st="5" end="5"/>
                                            </p:txEl>
                                          </p:spTgt>
                                        </p:tgtEl>
                                        <p:attrNameLst>
                                          <p:attrName>style.visibility</p:attrName>
                                        </p:attrNameLst>
                                      </p:cBhvr>
                                      <p:to>
                                        <p:strVal val="visible"/>
                                      </p:to>
                                    </p:set>
                                    <p:anim calcmode="lin" valueType="num">
                                      <p:cBhvr additive="base">
                                        <p:cTn id="37" dur="500" fill="hold"/>
                                        <p:tgtEl>
                                          <p:spTgt spid="549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9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49891">
                                            <p:txEl>
                                              <p:pRg st="6" end="6"/>
                                            </p:txEl>
                                          </p:spTgt>
                                        </p:tgtEl>
                                        <p:attrNameLst>
                                          <p:attrName>style.visibility</p:attrName>
                                        </p:attrNameLst>
                                      </p:cBhvr>
                                      <p:to>
                                        <p:strVal val="visible"/>
                                      </p:to>
                                    </p:set>
                                    <p:anim calcmode="lin" valueType="num">
                                      <p:cBhvr additive="base">
                                        <p:cTn id="43" dur="500" fill="hold"/>
                                        <p:tgtEl>
                                          <p:spTgt spid="5498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49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49891">
                                            <p:txEl>
                                              <p:pRg st="7" end="7"/>
                                            </p:txEl>
                                          </p:spTgt>
                                        </p:tgtEl>
                                        <p:attrNameLst>
                                          <p:attrName>style.visibility</p:attrName>
                                        </p:attrNameLst>
                                      </p:cBhvr>
                                      <p:to>
                                        <p:strVal val="visible"/>
                                      </p:to>
                                    </p:set>
                                    <p:anim calcmode="lin" valueType="num">
                                      <p:cBhvr additive="base">
                                        <p:cTn id="49" dur="500" fill="hold"/>
                                        <p:tgtEl>
                                          <p:spTgt spid="5498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498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49891">
                                            <p:txEl>
                                              <p:pRg st="8" end="8"/>
                                            </p:txEl>
                                          </p:spTgt>
                                        </p:tgtEl>
                                        <p:attrNameLst>
                                          <p:attrName>style.visibility</p:attrName>
                                        </p:attrNameLst>
                                      </p:cBhvr>
                                      <p:to>
                                        <p:strVal val="visible"/>
                                      </p:to>
                                    </p:set>
                                    <p:anim calcmode="lin" valueType="num">
                                      <p:cBhvr additive="base">
                                        <p:cTn id="55" dur="500" fill="hold"/>
                                        <p:tgtEl>
                                          <p:spTgt spid="5498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498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7F187E99-F6F4-4FBE-BE2B-F2B9FD159D0B}" type="slidenum">
              <a:rPr lang="de-DE" altLang="de-DE" b="0">
                <a:solidFill>
                  <a:srgbClr val="333333"/>
                </a:solidFill>
              </a:rPr>
              <a:pPr eaLnBrk="1" hangingPunct="1"/>
              <a:t>41</a:t>
            </a:fld>
            <a:endParaRPr lang="de-DE" altLang="de-DE" b="0">
              <a:solidFill>
                <a:srgbClr val="333333"/>
              </a:solidFill>
            </a:endParaRPr>
          </a:p>
        </p:txBody>
      </p:sp>
      <p:sp>
        <p:nvSpPr>
          <p:cNvPr id="44035" name="Rectangle 2"/>
          <p:cNvSpPr>
            <a:spLocks noGrp="1" noChangeArrowheads="1"/>
          </p:cNvSpPr>
          <p:nvPr>
            <p:ph type="title"/>
          </p:nvPr>
        </p:nvSpPr>
        <p:spPr/>
        <p:txBody>
          <a:bodyPr/>
          <a:lstStyle/>
          <a:p>
            <a:pPr eaLnBrk="1" hangingPunct="1"/>
            <a:r>
              <a:rPr lang="de-DE" altLang="de-DE" dirty="0"/>
              <a:t>Studien</a:t>
            </a:r>
          </a:p>
        </p:txBody>
      </p:sp>
      <p:sp>
        <p:nvSpPr>
          <p:cNvPr id="2" name="Textfeld 1">
            <a:extLst>
              <a:ext uri="{FF2B5EF4-FFF2-40B4-BE49-F238E27FC236}">
                <a16:creationId xmlns:a16="http://schemas.microsoft.com/office/drawing/2014/main" id="{A064CB96-89A9-4FA8-4215-B1D90A946792}"/>
              </a:ext>
            </a:extLst>
          </p:cNvPr>
          <p:cNvSpPr txBox="1"/>
          <p:nvPr/>
        </p:nvSpPr>
        <p:spPr>
          <a:xfrm>
            <a:off x="611560" y="2060848"/>
            <a:ext cx="8075240" cy="4170372"/>
          </a:xfrm>
          <a:prstGeom prst="rect">
            <a:avLst/>
          </a:prstGeom>
          <a:noFill/>
        </p:spPr>
        <p:txBody>
          <a:bodyPr wrap="square" rtlCol="0">
            <a:spAutoFit/>
          </a:bodyPr>
          <a:lstStyle/>
          <a:p>
            <a:pPr marL="288000" indent="-288000">
              <a:spcBef>
                <a:spcPts val="600"/>
              </a:spcBef>
              <a:buFont typeface="+mj-lt"/>
              <a:buAutoNum type="arabicParenBoth"/>
            </a:pPr>
            <a:r>
              <a:rPr lang="de-DE" sz="1000" dirty="0" err="1"/>
              <a:t>Infectopharm</a:t>
            </a:r>
            <a:r>
              <a:rPr lang="de-DE" sz="1000" dirty="0"/>
              <a:t>: RADDIKO-Studie Teil 2, integrierter Abschlussbericht, Okt. 2014</a:t>
            </a:r>
          </a:p>
          <a:p>
            <a:pPr marL="288000" indent="-288000">
              <a:spcBef>
                <a:spcPts val="600"/>
              </a:spcBef>
              <a:buFont typeface="+mj-lt"/>
              <a:buAutoNum type="arabicParenBoth"/>
            </a:pPr>
            <a:r>
              <a:rPr lang="de-DE" sz="1000" dirty="0"/>
              <a:t>Bicker A.K. Versorgungsstand der </a:t>
            </a:r>
            <a:r>
              <a:rPr lang="de-DE" sz="1000" dirty="0" err="1"/>
              <a:t>Pediculosis</a:t>
            </a:r>
            <a:r>
              <a:rPr lang="de-DE" sz="1000" dirty="0"/>
              <a:t> capitis (Kopflausbefall) bei Kindern - Wissenschaftliche Untersuchung der Wirksamkeit, Verträglichkeit und Patientenakzeptanz/ -</a:t>
            </a:r>
            <a:r>
              <a:rPr lang="de-DE" sz="1000" dirty="0" err="1"/>
              <a:t>compliance</a:t>
            </a:r>
            <a:r>
              <a:rPr lang="de-DE" sz="1000" dirty="0"/>
              <a:t> von drei unterschiedlichen Kopflausmitteln gegen </a:t>
            </a:r>
            <a:r>
              <a:rPr lang="de-DE" sz="1000" dirty="0" err="1"/>
              <a:t>Pediculosis</a:t>
            </a:r>
            <a:r>
              <a:rPr lang="de-DE" sz="1000" dirty="0"/>
              <a:t> capitis. Doktorarbeit, Kiel 2015; http://d-nb.info/1084634120/34</a:t>
            </a:r>
          </a:p>
          <a:p>
            <a:pPr marL="288000" indent="-288000">
              <a:spcBef>
                <a:spcPts val="600"/>
              </a:spcBef>
              <a:buFont typeface="+mj-lt"/>
              <a:buAutoNum type="arabicParenBoth"/>
            </a:pPr>
            <a:r>
              <a:rPr lang="de-DE" sz="1000" dirty="0"/>
              <a:t>Holzer D. et al. </a:t>
            </a:r>
            <a:r>
              <a:rPr lang="de-DE" sz="1000" dirty="0" err="1"/>
              <a:t>Efficacy</a:t>
            </a:r>
            <a:r>
              <a:rPr lang="de-DE" sz="1000" dirty="0"/>
              <a:t> and </a:t>
            </a:r>
            <a:r>
              <a:rPr lang="de-DE" sz="1000" dirty="0" err="1"/>
              <a:t>tolerability</a:t>
            </a:r>
            <a:r>
              <a:rPr lang="de-DE" sz="1000" dirty="0"/>
              <a:t> </a:t>
            </a:r>
            <a:r>
              <a:rPr lang="de-DE" sz="1000" dirty="0" err="1"/>
              <a:t>of</a:t>
            </a:r>
            <a:r>
              <a:rPr lang="de-DE" sz="1000" dirty="0"/>
              <a:t> 100% </a:t>
            </a:r>
            <a:r>
              <a:rPr lang="de-DE" sz="1000" dirty="0" err="1"/>
              <a:t>dimethicone</a:t>
            </a:r>
            <a:r>
              <a:rPr lang="de-DE" sz="1000" dirty="0"/>
              <a:t> in </a:t>
            </a:r>
            <a:r>
              <a:rPr lang="de-DE" sz="1000" dirty="0" err="1"/>
              <a:t>the</a:t>
            </a:r>
            <a:r>
              <a:rPr lang="de-DE" sz="1000" dirty="0"/>
              <a:t> </a:t>
            </a:r>
            <a:r>
              <a:rPr lang="de-DE" sz="1000" dirty="0" err="1"/>
              <a:t>treatment</a:t>
            </a:r>
            <a:r>
              <a:rPr lang="de-DE" sz="1000" dirty="0"/>
              <a:t> </a:t>
            </a:r>
            <a:r>
              <a:rPr lang="de-DE" sz="1000" dirty="0" err="1"/>
              <a:t>of</a:t>
            </a:r>
            <a:r>
              <a:rPr lang="de-DE" sz="1000" dirty="0"/>
              <a:t> </a:t>
            </a:r>
            <a:r>
              <a:rPr lang="de-DE" sz="1000" dirty="0" err="1"/>
              <a:t>head</a:t>
            </a:r>
            <a:r>
              <a:rPr lang="de-DE" sz="1000" dirty="0"/>
              <a:t> </a:t>
            </a:r>
            <a:r>
              <a:rPr lang="de-DE" sz="1000" dirty="0" err="1"/>
              <a:t>lice</a:t>
            </a:r>
            <a:r>
              <a:rPr lang="de-DE" sz="1000" dirty="0"/>
              <a:t> </a:t>
            </a:r>
            <a:r>
              <a:rPr lang="de-DE" sz="1000" dirty="0" err="1"/>
              <a:t>infestation</a:t>
            </a:r>
            <a:r>
              <a:rPr lang="de-DE" sz="1000" dirty="0"/>
              <a:t> (Poster); 10. </a:t>
            </a:r>
            <a:br>
              <a:rPr lang="de-DE" sz="1000" dirty="0"/>
            </a:br>
            <a:r>
              <a:rPr lang="de-DE" sz="1000" dirty="0"/>
              <a:t>ICD-Kongress, Prag 2009</a:t>
            </a:r>
          </a:p>
          <a:p>
            <a:pPr marL="288000" indent="-288000">
              <a:spcBef>
                <a:spcPts val="600"/>
              </a:spcBef>
              <a:buFont typeface="+mj-lt"/>
              <a:buAutoNum type="arabicParenBoth"/>
            </a:pPr>
            <a:r>
              <a:rPr lang="de-DE" sz="1000" dirty="0"/>
              <a:t>Wolf L. et. al. PLoS ONE 2016; 11: e0156853</a:t>
            </a:r>
          </a:p>
          <a:p>
            <a:pPr marL="288000" indent="-288000">
              <a:spcBef>
                <a:spcPts val="600"/>
              </a:spcBef>
              <a:buFont typeface="+mj-lt"/>
              <a:buAutoNum type="arabicParenBoth"/>
            </a:pPr>
            <a:r>
              <a:rPr lang="de-DE" sz="1000" dirty="0" err="1"/>
              <a:t>Heukelbach</a:t>
            </a:r>
            <a:r>
              <a:rPr lang="de-DE" sz="1000" dirty="0"/>
              <a:t> J. et al. BMC </a:t>
            </a:r>
            <a:r>
              <a:rPr lang="de-DE" sz="1000" dirty="0" err="1"/>
              <a:t>Infect</a:t>
            </a:r>
            <a:r>
              <a:rPr lang="de-DE" sz="1000" dirty="0"/>
              <a:t>. Dis. 2008; 8: 115	</a:t>
            </a:r>
          </a:p>
          <a:p>
            <a:pPr marL="288000" indent="-288000">
              <a:spcBef>
                <a:spcPts val="600"/>
              </a:spcBef>
              <a:buFont typeface="+mj-lt"/>
              <a:buAutoNum type="arabicParenBoth"/>
            </a:pPr>
            <a:r>
              <a:rPr lang="de-DE" sz="1000" dirty="0" err="1"/>
              <a:t>Heukelbach</a:t>
            </a:r>
            <a:r>
              <a:rPr lang="de-DE" sz="1000" dirty="0"/>
              <a:t> J. et al. BMC </a:t>
            </a:r>
            <a:r>
              <a:rPr lang="de-DE" sz="1000" dirty="0" err="1"/>
              <a:t>Dermatology</a:t>
            </a:r>
            <a:r>
              <a:rPr lang="de-DE" sz="1000" dirty="0"/>
              <a:t> 2019; 19: 14</a:t>
            </a:r>
          </a:p>
          <a:p>
            <a:pPr marL="288000" indent="-288000">
              <a:spcBef>
                <a:spcPts val="600"/>
              </a:spcBef>
              <a:buFont typeface="+mj-lt"/>
              <a:buAutoNum type="arabicParenBoth"/>
            </a:pPr>
            <a:r>
              <a:rPr lang="de-DE" sz="1000" dirty="0"/>
              <a:t>Abdel-</a:t>
            </a:r>
            <a:r>
              <a:rPr lang="de-DE" sz="1000" dirty="0" err="1"/>
              <a:t>Ghaffar</a:t>
            </a:r>
            <a:r>
              <a:rPr lang="de-DE" sz="1000" dirty="0"/>
              <a:t> F. et al. </a:t>
            </a:r>
            <a:r>
              <a:rPr lang="de-DE" sz="1000" dirty="0" err="1"/>
              <a:t>Parasitol</a:t>
            </a:r>
            <a:r>
              <a:rPr lang="de-DE" sz="1000" dirty="0"/>
              <a:t>. Res. 2016; online publ. Am 1. August 2016</a:t>
            </a:r>
          </a:p>
          <a:p>
            <a:pPr marL="288000" indent="-288000">
              <a:spcBef>
                <a:spcPts val="600"/>
              </a:spcBef>
              <a:buFont typeface="+mj-lt"/>
              <a:buAutoNum type="arabicParenBoth"/>
            </a:pPr>
            <a:r>
              <a:rPr lang="de-DE" sz="1000" dirty="0"/>
              <a:t>Burgess I.F. et al. Med. Devices (</a:t>
            </a:r>
            <a:r>
              <a:rPr lang="de-DE" sz="1000" dirty="0" err="1"/>
              <a:t>Auckl</a:t>
            </a:r>
            <a:r>
              <a:rPr lang="de-DE" sz="1000" dirty="0"/>
              <a:t>.) 2011; 4: 35-42</a:t>
            </a:r>
          </a:p>
          <a:p>
            <a:pPr marL="288000" indent="-288000">
              <a:spcBef>
                <a:spcPts val="600"/>
              </a:spcBef>
              <a:buFont typeface="+mj-lt"/>
              <a:buAutoNum type="arabicParenBoth"/>
            </a:pPr>
            <a:r>
              <a:rPr lang="de-DE" sz="1000" dirty="0"/>
              <a:t>Burgess I.F. et al. Eur. J. </a:t>
            </a:r>
            <a:r>
              <a:rPr lang="de-DE" sz="1000" dirty="0" err="1"/>
              <a:t>Pediatr</a:t>
            </a:r>
            <a:r>
              <a:rPr lang="de-DE" sz="1000" dirty="0"/>
              <a:t>. 2010; 169: 55-62	</a:t>
            </a:r>
          </a:p>
          <a:p>
            <a:pPr marL="288000" indent="-288000">
              <a:spcBef>
                <a:spcPts val="600"/>
              </a:spcBef>
              <a:buFont typeface="+mj-lt"/>
              <a:buAutoNum type="arabicParenBoth"/>
            </a:pPr>
            <a:r>
              <a:rPr lang="de-DE" sz="1000" dirty="0"/>
              <a:t>Burow, H.M. et al. Kinder- und Jugendarzt 2010; 41: 224-8</a:t>
            </a:r>
          </a:p>
          <a:p>
            <a:pPr marL="288000" indent="-288000">
              <a:spcBef>
                <a:spcPts val="600"/>
              </a:spcBef>
              <a:buFont typeface="+mj-lt"/>
              <a:buAutoNum type="arabicParenBoth"/>
            </a:pPr>
            <a:r>
              <a:rPr lang="de-DE" sz="1000" dirty="0"/>
              <a:t>Bialek R. et al. N Engl J </a:t>
            </a:r>
            <a:r>
              <a:rPr lang="de-DE" sz="1000" dirty="0" err="1"/>
              <a:t>Med</a:t>
            </a:r>
            <a:r>
              <a:rPr lang="de-DE" sz="1000" dirty="0"/>
              <a:t> 2011: 364: 386-7</a:t>
            </a:r>
          </a:p>
          <a:p>
            <a:pPr marL="288000" indent="-288000">
              <a:spcBef>
                <a:spcPts val="600"/>
              </a:spcBef>
              <a:buFont typeface="+mj-lt"/>
              <a:buAutoNum type="arabicParenBoth"/>
            </a:pPr>
            <a:r>
              <a:rPr lang="de-DE" sz="1000" dirty="0"/>
              <a:t>Semmler, M., Abdel-</a:t>
            </a:r>
            <a:r>
              <a:rPr lang="de-DE" sz="1000" dirty="0" err="1"/>
              <a:t>Ghaffar</a:t>
            </a:r>
            <a:r>
              <a:rPr lang="de-DE" sz="1000" dirty="0"/>
              <a:t>, F., </a:t>
            </a:r>
            <a:r>
              <a:rPr lang="de-DE" sz="1000" dirty="0" err="1"/>
              <a:t>Gestmann</a:t>
            </a:r>
            <a:r>
              <a:rPr lang="de-DE" sz="1000" dirty="0"/>
              <a:t>, F. </a:t>
            </a:r>
            <a:r>
              <a:rPr lang="de-DE" sz="1000" dirty="0" err="1"/>
              <a:t>Parasitol</a:t>
            </a:r>
            <a:r>
              <a:rPr lang="de-DE" sz="1000" dirty="0"/>
              <a:t> Res 2017; 116(7): 1863 - 1870</a:t>
            </a:r>
          </a:p>
          <a:p>
            <a:pPr marL="288000" indent="-288000">
              <a:spcBef>
                <a:spcPts val="600"/>
              </a:spcBef>
              <a:buFont typeface="+mj-lt"/>
              <a:buAutoNum type="arabicParenBoth"/>
            </a:pPr>
            <a:r>
              <a:rPr lang="de-DE" sz="1000" dirty="0" err="1"/>
              <a:t>Dornseiff</a:t>
            </a:r>
            <a:r>
              <a:rPr lang="de-DE" sz="1000" dirty="0"/>
              <a:t> M. Randomisierte, Untersucher-verblindete, kontrollierte, multizentrische Therapiestudie mit </a:t>
            </a:r>
            <a:r>
              <a:rPr lang="de-DE" sz="1000" dirty="0" err="1"/>
              <a:t>Dimet</a:t>
            </a:r>
            <a:r>
              <a:rPr lang="de-DE" sz="1000" dirty="0"/>
              <a:t>® 20 </a:t>
            </a:r>
            <a:br>
              <a:rPr lang="de-DE" sz="1000" dirty="0"/>
            </a:br>
            <a:r>
              <a:rPr lang="de-DE" sz="1000" dirty="0"/>
              <a:t>versus 4 % Dimeticon. 2010 (</a:t>
            </a:r>
            <a:r>
              <a:rPr lang="de-DE" sz="1000" dirty="0" err="1"/>
              <a:t>data</a:t>
            </a:r>
            <a:r>
              <a:rPr lang="de-DE" sz="1000" dirty="0"/>
              <a:t> on </a:t>
            </a:r>
            <a:r>
              <a:rPr lang="de-DE" sz="1000" dirty="0" err="1"/>
              <a:t>file</a:t>
            </a:r>
            <a:r>
              <a:rPr lang="de-DE" sz="1000" dirty="0"/>
              <a:t>)</a:t>
            </a:r>
          </a:p>
          <a:p>
            <a:pPr marL="288000" indent="-288000">
              <a:spcBef>
                <a:spcPts val="600"/>
              </a:spcBef>
              <a:buFont typeface="+mj-lt"/>
              <a:buAutoNum type="arabicParenBoth"/>
            </a:pPr>
            <a:r>
              <a:rPr lang="de-DE" sz="1000" dirty="0"/>
              <a:t>Ihde ES, </a:t>
            </a:r>
            <a:r>
              <a:rPr lang="de-DE" sz="1000" dirty="0" err="1"/>
              <a:t>Boscamp</a:t>
            </a:r>
            <a:r>
              <a:rPr lang="de-DE" sz="1000" dirty="0"/>
              <a:t> JR, Loh JM, Rosen L. </a:t>
            </a:r>
            <a:r>
              <a:rPr lang="de-DE" sz="1000" dirty="0" err="1"/>
              <a:t>Safety</a:t>
            </a:r>
            <a:r>
              <a:rPr lang="de-DE" sz="1000" dirty="0"/>
              <a:t> and </a:t>
            </a:r>
            <a:r>
              <a:rPr lang="de-DE" sz="1000" dirty="0" err="1"/>
              <a:t>efficacy</a:t>
            </a:r>
            <a:r>
              <a:rPr lang="de-DE" sz="1000" dirty="0"/>
              <a:t> </a:t>
            </a:r>
            <a:r>
              <a:rPr lang="de-DE" sz="1000" dirty="0" err="1"/>
              <a:t>of</a:t>
            </a:r>
            <a:r>
              <a:rPr lang="de-DE" sz="1000" dirty="0"/>
              <a:t> a 100% </a:t>
            </a:r>
            <a:r>
              <a:rPr lang="de-DE" sz="1000" dirty="0" err="1"/>
              <a:t>dimethicone</a:t>
            </a:r>
            <a:r>
              <a:rPr lang="de-DE" sz="1000" dirty="0"/>
              <a:t> </a:t>
            </a:r>
            <a:r>
              <a:rPr lang="de-DE" sz="1000" dirty="0" err="1"/>
              <a:t>pediculocide</a:t>
            </a:r>
            <a:r>
              <a:rPr lang="de-DE" sz="1000" dirty="0"/>
              <a:t> in school-</a:t>
            </a:r>
            <a:r>
              <a:rPr lang="de-DE" sz="1000" dirty="0" err="1"/>
              <a:t>age</a:t>
            </a:r>
            <a:r>
              <a:rPr lang="de-DE" sz="1000" dirty="0"/>
              <a:t> </a:t>
            </a:r>
            <a:r>
              <a:rPr lang="de-DE" sz="1000" dirty="0" err="1"/>
              <a:t>children</a:t>
            </a:r>
            <a:r>
              <a:rPr lang="de-DE" sz="1000" dirty="0"/>
              <a:t>. </a:t>
            </a:r>
            <a:br>
              <a:rPr lang="de-DE" sz="1000" dirty="0"/>
            </a:br>
            <a:r>
              <a:rPr lang="de-DE" sz="1000" dirty="0"/>
              <a:t>BMC </a:t>
            </a:r>
            <a:r>
              <a:rPr lang="de-DE" sz="1000" dirty="0" err="1"/>
              <a:t>Pediatr</a:t>
            </a:r>
            <a:r>
              <a:rPr lang="de-DE" sz="1000" dirty="0"/>
              <a:t>. 2015 Jun 20;15:70. </a:t>
            </a:r>
            <a:r>
              <a:rPr lang="de-DE" sz="1000" dirty="0" err="1"/>
              <a:t>doi</a:t>
            </a:r>
            <a:r>
              <a:rPr lang="de-DE" sz="1000" dirty="0"/>
              <a:t>: 10.1186/s12887-015-0381-0</a:t>
            </a:r>
          </a:p>
          <a:p>
            <a:endParaRPr lang="de-DE" sz="1000" dirty="0"/>
          </a:p>
        </p:txBody>
      </p:sp>
    </p:spTree>
    <p:extLst>
      <p:ext uri="{BB962C8B-B14F-4D97-AF65-F5344CB8AC3E}">
        <p14:creationId xmlns:p14="http://schemas.microsoft.com/office/powerpoint/2010/main" val="3183368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9750" y="2862263"/>
            <a:ext cx="4211638" cy="1143000"/>
          </a:xfrm>
        </p:spPr>
        <p:txBody>
          <a:bodyPr/>
          <a:lstStyle/>
          <a:p>
            <a:pPr algn="ctr" eaLnBrk="1" hangingPunct="1"/>
            <a:r>
              <a:rPr lang="de-DE" altLang="de-DE" sz="2800"/>
              <a:t>Bitte unterstützen Sie uns, ergreifen Sie zu gegebener Zeit die richtigen Maßnahmen. </a:t>
            </a:r>
            <a:br>
              <a:rPr lang="de-DE" altLang="de-DE" sz="2800"/>
            </a:br>
            <a:br>
              <a:rPr lang="de-DE" altLang="de-DE" sz="2800"/>
            </a:br>
            <a:r>
              <a:rPr lang="de-DE" altLang="de-DE" sz="2800"/>
              <a:t>Mit Ihrer Hilfe bewältigen wir den Lausbefall, bevor er zum Problemfall wird.</a:t>
            </a:r>
            <a:br>
              <a:rPr lang="de-DE" altLang="de-DE" sz="2800"/>
            </a:br>
            <a:br>
              <a:rPr lang="de-DE" altLang="de-DE" sz="2800"/>
            </a:br>
            <a:r>
              <a:rPr lang="de-DE" altLang="de-DE" sz="2800"/>
              <a:t>Dafür schon heute: Herzlichen Dank</a:t>
            </a:r>
            <a:endParaRPr lang="de-DE" altLang="de-DE" sz="1600"/>
          </a:p>
        </p:txBody>
      </p:sp>
      <p:sp>
        <p:nvSpPr>
          <p:cNvPr id="45059" name="Line 10"/>
          <p:cNvSpPr>
            <a:spLocks noChangeShapeType="1"/>
          </p:cNvSpPr>
          <p:nvPr/>
        </p:nvSpPr>
        <p:spPr bwMode="auto">
          <a:xfrm>
            <a:off x="4643438" y="620713"/>
            <a:ext cx="0" cy="5688012"/>
          </a:xfrm>
          <a:prstGeom prst="line">
            <a:avLst/>
          </a:prstGeom>
          <a:noFill/>
          <a:ln w="571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060" name="Text Box 11"/>
          <p:cNvSpPr txBox="1">
            <a:spLocks noChangeArrowheads="1"/>
          </p:cNvSpPr>
          <p:nvPr/>
        </p:nvSpPr>
        <p:spPr bwMode="auto">
          <a:xfrm>
            <a:off x="4860032" y="1524149"/>
            <a:ext cx="3457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dirty="0">
                <a:solidFill>
                  <a:srgbClr val="CC0000"/>
                </a:solidFill>
              </a:rPr>
              <a:t>Mit freundlicher Unterstützung</a:t>
            </a:r>
          </a:p>
        </p:txBody>
      </p:sp>
      <p:sp>
        <p:nvSpPr>
          <p:cNvPr id="45061" name="Text Box 13"/>
          <p:cNvSpPr txBox="1">
            <a:spLocks noChangeArrowheads="1"/>
          </p:cNvSpPr>
          <p:nvPr/>
        </p:nvSpPr>
        <p:spPr bwMode="auto">
          <a:xfrm>
            <a:off x="5435600" y="4277995"/>
            <a:ext cx="352901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900" dirty="0">
                <a:solidFill>
                  <a:srgbClr val="FF0000"/>
                </a:solidFill>
              </a:rPr>
              <a:t>GOLDGEIST® FORTE 0,3 g/100 ml Lösung zur Anwendung auf der Haut. </a:t>
            </a:r>
            <a:r>
              <a:rPr lang="de-DE" altLang="de-DE" sz="800" dirty="0"/>
              <a:t>Wirkstoff: </a:t>
            </a:r>
            <a:r>
              <a:rPr lang="de-DE" altLang="de-DE" sz="800" dirty="0" err="1"/>
              <a:t>Pyrethrumextrakt</a:t>
            </a:r>
            <a:r>
              <a:rPr lang="de-DE" altLang="de-DE" sz="800" dirty="0"/>
              <a:t>. </a:t>
            </a:r>
          </a:p>
          <a:p>
            <a:pPr eaLnBrk="1" hangingPunct="1">
              <a:spcBef>
                <a:spcPct val="50000"/>
              </a:spcBef>
            </a:pPr>
            <a:r>
              <a:rPr lang="de-DE" altLang="de-DE" sz="800" dirty="0"/>
              <a:t>Anwendungsgebiet:</a:t>
            </a:r>
            <a:r>
              <a:rPr lang="de-DE" altLang="de-DE" sz="800" b="0" dirty="0"/>
              <a:t> Zur schnellen und gründlichen Vernichtung von Läusen (Kopfläusen, Filzläusen, Kleiderläusen) und deren Nissen. Enthält </a:t>
            </a:r>
            <a:r>
              <a:rPr lang="de-DE" altLang="de-DE" sz="800" b="0" dirty="0" err="1"/>
              <a:t>Chlorocresol</a:t>
            </a:r>
            <a:r>
              <a:rPr lang="de-DE" altLang="de-DE" sz="800" b="0" dirty="0"/>
              <a:t> und einen Duftstoff mit Benzylalkohol, Zimtaldehyd, 3-Phenylprop-2-en-1-ol, Citral, </a:t>
            </a:r>
            <a:r>
              <a:rPr lang="de-DE" altLang="de-DE" sz="800" b="0" dirty="0" err="1"/>
              <a:t>Citronellol</a:t>
            </a:r>
            <a:r>
              <a:rPr lang="de-DE" altLang="de-DE" sz="800" b="0" dirty="0"/>
              <a:t>, D-Limonen, </a:t>
            </a:r>
            <a:r>
              <a:rPr lang="de-DE" altLang="de-DE" sz="800" b="0" dirty="0" err="1"/>
              <a:t>Farnesol</a:t>
            </a:r>
            <a:r>
              <a:rPr lang="de-DE" altLang="de-DE" sz="800" b="0" dirty="0"/>
              <a:t>, Geraniol, 7-Hydroxy-3,7-dimethyloctanal, Linalool und 3-Methyl-4-(2,6,6-trimethylcyclohex-2-en-1-yl)but-3-en-2-on. Eduard Gerlach GmbH, 32312 Lübbecke. Apothekenpflichtig. </a:t>
            </a:r>
            <a:r>
              <a:rPr lang="de-DE" altLang="de-DE" sz="800" dirty="0"/>
              <a:t>Stand: November 2024</a:t>
            </a:r>
            <a:r>
              <a:rPr lang="de-DE" altLang="de-DE" sz="800" b="0" dirty="0"/>
              <a:t>.</a:t>
            </a:r>
          </a:p>
          <a:p>
            <a:pPr eaLnBrk="1" hangingPunct="1">
              <a:spcBef>
                <a:spcPct val="50000"/>
              </a:spcBef>
            </a:pPr>
            <a:r>
              <a:rPr lang="de-DE" altLang="de-DE" sz="800" b="0" dirty="0"/>
              <a:t>Zu Risiken und Nebenwirkungen lesen Sie die Packungsbeilage und fragen Sie Ihre Ärztin, Ihren Arzt oder in Ihrer Apotheke.</a:t>
            </a:r>
          </a:p>
        </p:txBody>
      </p:sp>
      <p:pic>
        <p:nvPicPr>
          <p:cNvPr id="45062" name="Picture 18" descr="logo_goldgeist_forte_kl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24" y="3815557"/>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30" y="1844824"/>
            <a:ext cx="2880366" cy="27614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FE56B59-C214-409A-A64D-6C09614B3C05}" type="slidenum">
              <a:rPr lang="de-DE" altLang="de-DE" b="0">
                <a:solidFill>
                  <a:srgbClr val="333333"/>
                </a:solidFill>
              </a:rPr>
              <a:pPr eaLnBrk="1" hangingPunct="1"/>
              <a:t>5</a:t>
            </a:fld>
            <a:endParaRPr lang="de-DE" altLang="de-DE" b="0">
              <a:solidFill>
                <a:srgbClr val="333333"/>
              </a:solidFill>
            </a:endParaRPr>
          </a:p>
        </p:txBody>
      </p:sp>
      <p:sp>
        <p:nvSpPr>
          <p:cNvPr id="8195" name="Rectangle 2"/>
          <p:cNvSpPr>
            <a:spLocks noGrp="1" noChangeArrowheads="1"/>
          </p:cNvSpPr>
          <p:nvPr>
            <p:ph type="title"/>
          </p:nvPr>
        </p:nvSpPr>
        <p:spPr/>
        <p:txBody>
          <a:bodyPr/>
          <a:lstStyle/>
          <a:p>
            <a:pPr eaLnBrk="1" hangingPunct="1"/>
            <a:r>
              <a:rPr lang="de-DE" altLang="de-DE"/>
              <a:t>Irrungen und Wirrungen</a:t>
            </a:r>
          </a:p>
        </p:txBody>
      </p:sp>
      <p:sp>
        <p:nvSpPr>
          <p:cNvPr id="8196" name="Rectangle 3"/>
          <p:cNvSpPr>
            <a:spLocks noGrp="1" noChangeArrowheads="1"/>
          </p:cNvSpPr>
          <p:nvPr>
            <p:ph type="body" idx="1"/>
          </p:nvPr>
        </p:nvSpPr>
        <p:spPr/>
        <p:txBody>
          <a:bodyPr/>
          <a:lstStyle/>
          <a:p>
            <a:pPr marL="533400" indent="-533400" eaLnBrk="1" hangingPunct="1"/>
            <a:r>
              <a:rPr lang="de-DE" altLang="de-DE"/>
              <a:t>auf Hausmittel ist kein Verlass </a:t>
            </a:r>
            <a:endParaRPr lang="de-DE" altLang="de-DE" sz="2400"/>
          </a:p>
          <a:p>
            <a:pPr marL="1077913" lvl="1" indent="-533400" eaLnBrk="1" hangingPunct="1">
              <a:buFont typeface="Wingdings 3" pitchFamily="18" charset="2"/>
              <a:buChar char="["/>
            </a:pPr>
            <a:r>
              <a:rPr lang="de-DE" altLang="de-DE" sz="1800">
                <a:solidFill>
                  <a:srgbClr val="FF9933"/>
                </a:solidFill>
              </a:rPr>
              <a:t>nicht mehr als „heiße Luft“: Fön oder Saunabesuche können Läusen nichts anhaben; Heißluft kann außerdem die Kopfhaut schädigen</a:t>
            </a:r>
            <a:r>
              <a:rPr lang="de-DE" altLang="de-DE" sz="1800"/>
              <a:t> </a:t>
            </a:r>
          </a:p>
          <a:p>
            <a:pPr marL="533400" indent="-533400" eaLnBrk="1" hangingPunct="1"/>
            <a:r>
              <a:rPr lang="de-DE" altLang="de-DE"/>
              <a:t>nur Kopflausmittel aus der Apotheke helfen</a:t>
            </a:r>
          </a:p>
          <a:p>
            <a:pPr marL="533400" indent="-533400" eaLnBrk="1" hangingPunct="1"/>
            <a:r>
              <a:rPr lang="de-DE" altLang="de-DE"/>
              <a:t>Natur oder Chemie?</a:t>
            </a:r>
          </a:p>
          <a:p>
            <a:pPr marL="1077913" lvl="1" indent="-533400" eaLnBrk="1" hangingPunct="1">
              <a:buFont typeface="Wingdings 3" pitchFamily="18" charset="2"/>
              <a:buChar char="["/>
            </a:pPr>
            <a:r>
              <a:rPr lang="de-DE" altLang="de-DE" sz="1800">
                <a:solidFill>
                  <a:srgbClr val="FF9933"/>
                </a:solidFill>
              </a:rPr>
              <a:t>ein weit verbreiteter Irrtum: „Natur ist gut, Chemie ist schlecht.“</a:t>
            </a:r>
          </a:p>
          <a:p>
            <a:pPr marL="1077913" lvl="1" indent="-533400" eaLnBrk="1" hangingPunct="1">
              <a:buFont typeface="Wingdings 3" pitchFamily="18" charset="2"/>
              <a:buChar char="["/>
            </a:pPr>
            <a:r>
              <a:rPr lang="de-DE" altLang="de-DE" sz="1800">
                <a:solidFill>
                  <a:srgbClr val="FF9933"/>
                </a:solidFill>
              </a:rPr>
              <a:t>insektizide Substanzen gibt es auch in der Natur</a:t>
            </a:r>
          </a:p>
          <a:p>
            <a:pPr marL="1077913" lvl="1" indent="-533400" eaLnBrk="1" hangingPunct="1">
              <a:buFont typeface="Wingdings 3" pitchFamily="18" charset="2"/>
              <a:buChar char="["/>
            </a:pPr>
            <a:r>
              <a:rPr lang="de-DE" altLang="de-DE" sz="1800">
                <a:solidFill>
                  <a:srgbClr val="FF9933"/>
                </a:solidFill>
              </a:rPr>
              <a:t>auch pharmazeutisch hergestellte Arzneimittel können daher „natürliche“ Inhaltsstoffe enthalten, z.B. aus Chrysanthemenblüten</a:t>
            </a:r>
          </a:p>
          <a:p>
            <a:pPr marL="1077913" lvl="1" indent="-533400" eaLnBrk="1" hangingPunct="1">
              <a:buFont typeface="Wingdings 3" pitchFamily="18" charset="2"/>
              <a:buChar char="["/>
            </a:pPr>
            <a:r>
              <a:rPr lang="de-DE" altLang="de-DE" sz="1800">
                <a:solidFill>
                  <a:srgbClr val="FF9933"/>
                </a:solidFill>
              </a:rPr>
              <a:t>andererseits sind viele insektizidfreie Naturprodukte bislang nur wenig auf mögliche Nebenwirkungen untersucht worden </a:t>
            </a:r>
          </a:p>
          <a:p>
            <a:pPr marL="1077913" lvl="1" indent="-533400" eaLnBrk="1" hangingPunct="1">
              <a:buFont typeface="Wingdings 3" pitchFamily="18" charset="2"/>
              <a:buChar char="["/>
            </a:pPr>
            <a:endParaRPr lang="de-DE" altLang="de-DE" sz="1800">
              <a:solidFill>
                <a:srgbClr val="FF9933"/>
              </a:solidFill>
            </a:endParaRPr>
          </a:p>
          <a:p>
            <a:pPr marL="1077913" lvl="1" indent="-533400" eaLnBrk="1" hangingPunct="1">
              <a:buFont typeface="Wingdings 3" pitchFamily="18" charset="2"/>
              <a:buChar char="["/>
            </a:pPr>
            <a:endParaRPr lang="de-DE" altLang="de-DE" sz="1800">
              <a:solidFill>
                <a:srgbClr val="FF993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A932515-61F9-4F0E-9BE7-65C58BADA4BA}" type="slidenum">
              <a:rPr lang="de-DE" altLang="de-DE" b="0">
                <a:solidFill>
                  <a:srgbClr val="333333"/>
                </a:solidFill>
              </a:rPr>
              <a:pPr eaLnBrk="1" hangingPunct="1"/>
              <a:t>6</a:t>
            </a:fld>
            <a:endParaRPr lang="de-DE" altLang="de-DE" b="0">
              <a:solidFill>
                <a:srgbClr val="333333"/>
              </a:solidFill>
            </a:endParaRPr>
          </a:p>
        </p:txBody>
      </p:sp>
      <p:sp>
        <p:nvSpPr>
          <p:cNvPr id="9219" name="Rectangle 2"/>
          <p:cNvSpPr>
            <a:spLocks noGrp="1" noChangeArrowheads="1"/>
          </p:cNvSpPr>
          <p:nvPr>
            <p:ph type="title"/>
          </p:nvPr>
        </p:nvSpPr>
        <p:spPr/>
        <p:txBody>
          <a:bodyPr/>
          <a:lstStyle/>
          <a:p>
            <a:pPr eaLnBrk="1" hangingPunct="1"/>
            <a:r>
              <a:rPr lang="de-DE" altLang="de-DE"/>
              <a:t>Übersicht</a:t>
            </a:r>
          </a:p>
        </p:txBody>
      </p:sp>
      <p:sp>
        <p:nvSpPr>
          <p:cNvPr id="9220" name="Rectangle 3"/>
          <p:cNvSpPr>
            <a:spLocks noGrp="1" noChangeArrowheads="1"/>
          </p:cNvSpPr>
          <p:nvPr>
            <p:ph type="body" idx="1"/>
          </p:nvPr>
        </p:nvSpPr>
        <p:spPr/>
        <p:txBody>
          <a:bodyPr/>
          <a:lstStyle/>
          <a:p>
            <a:pPr marL="542925" indent="-542925" eaLnBrk="1" hangingPunct="1"/>
            <a:r>
              <a:rPr lang="de-DE" altLang="de-DE" sz="2400">
                <a:solidFill>
                  <a:schemeClr val="tx1"/>
                </a:solidFill>
              </a:rPr>
              <a:t>Irrungen und Wirrungen</a:t>
            </a:r>
            <a:r>
              <a:rPr lang="de-DE" altLang="de-DE" sz="2400"/>
              <a:t>  </a:t>
            </a:r>
            <a:endParaRPr lang="de-DE" altLang="de-DE" sz="2000"/>
          </a:p>
          <a:p>
            <a:pPr marL="542925" indent="-542925" eaLnBrk="1" hangingPunct="1"/>
            <a:r>
              <a:rPr lang="de-DE" altLang="de-DE" sz="2400">
                <a:solidFill>
                  <a:srgbClr val="FF9933"/>
                </a:solidFill>
              </a:rPr>
              <a:t>Häufigkeit und Verbreitung</a:t>
            </a:r>
            <a:r>
              <a:rPr lang="de-DE" altLang="de-DE" sz="2400"/>
              <a:t>  </a:t>
            </a:r>
            <a:endParaRPr lang="de-DE" altLang="de-DE" sz="2000"/>
          </a:p>
          <a:p>
            <a:pPr marL="542925" indent="-542925" eaLnBrk="1" hangingPunct="1"/>
            <a:r>
              <a:rPr lang="de-DE" altLang="de-DE" sz="2400"/>
              <a:t>Biologie der Kopflaus</a:t>
            </a:r>
          </a:p>
          <a:p>
            <a:pPr marL="542925" indent="-542925" eaLnBrk="1" hangingPunct="1"/>
            <a:r>
              <a:rPr lang="de-DE" altLang="de-DE" sz="2400"/>
              <a:t>Übertragungswege</a:t>
            </a:r>
          </a:p>
          <a:p>
            <a:pPr marL="542925" indent="-542925" eaLnBrk="1" hangingPunct="1"/>
            <a:r>
              <a:rPr lang="de-DE" altLang="de-DE" sz="2400"/>
              <a:t>Symptome eines Lausbefalls </a:t>
            </a:r>
          </a:p>
          <a:p>
            <a:pPr marL="542925" indent="-542925" eaLnBrk="1" hangingPunct="1"/>
            <a:r>
              <a:rPr lang="de-DE" altLang="de-DE" sz="2400"/>
              <a:t>Kamm und Lupe</a:t>
            </a:r>
          </a:p>
          <a:p>
            <a:pPr marL="542925" indent="-542925" eaLnBrk="1" hangingPunct="1"/>
            <a:r>
              <a:rPr lang="de-DE" altLang="de-DE" sz="2400"/>
              <a:t>Behandlungsstrategie</a:t>
            </a:r>
          </a:p>
          <a:p>
            <a:pPr marL="542925" indent="-542925" eaLnBrk="1" hangingPunct="1"/>
            <a:r>
              <a:rPr lang="de-DE" altLang="de-DE" sz="2400"/>
              <a:t>Prävention im Kindergarten</a:t>
            </a:r>
          </a:p>
          <a:p>
            <a:pPr marL="542925" indent="-542925" eaLnBrk="1" hangingPunct="1"/>
            <a:r>
              <a:rPr lang="de-DE" altLang="de-DE" sz="2400"/>
              <a:t>Rechtliches für Eltern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672CFF93-610C-4CB4-B191-3F3341AB422D}" type="slidenum">
              <a:rPr lang="de-DE" altLang="de-DE" b="0">
                <a:solidFill>
                  <a:srgbClr val="333333"/>
                </a:solidFill>
              </a:rPr>
              <a:pPr eaLnBrk="1" hangingPunct="1"/>
              <a:t>7</a:t>
            </a:fld>
            <a:endParaRPr lang="de-DE" altLang="de-DE" b="0">
              <a:solidFill>
                <a:srgbClr val="333333"/>
              </a:solidFill>
            </a:endParaRPr>
          </a:p>
        </p:txBody>
      </p:sp>
      <p:sp>
        <p:nvSpPr>
          <p:cNvPr id="10243" name="Rectangle 2"/>
          <p:cNvSpPr>
            <a:spLocks noGrp="1" noChangeArrowheads="1"/>
          </p:cNvSpPr>
          <p:nvPr>
            <p:ph type="title"/>
          </p:nvPr>
        </p:nvSpPr>
        <p:spPr/>
        <p:txBody>
          <a:bodyPr/>
          <a:lstStyle/>
          <a:p>
            <a:pPr eaLnBrk="1" hangingPunct="1"/>
            <a:r>
              <a:rPr lang="de-DE" altLang="de-DE"/>
              <a:t>Häufigkeit und Verbreitung</a:t>
            </a:r>
          </a:p>
        </p:txBody>
      </p:sp>
      <p:sp>
        <p:nvSpPr>
          <p:cNvPr id="10244" name="Rectangle 3"/>
          <p:cNvSpPr>
            <a:spLocks noGrp="1" noChangeArrowheads="1"/>
          </p:cNvSpPr>
          <p:nvPr>
            <p:ph type="body" idx="1"/>
          </p:nvPr>
        </p:nvSpPr>
        <p:spPr>
          <a:xfrm>
            <a:off x="468311" y="1989138"/>
            <a:ext cx="8604000" cy="4103687"/>
          </a:xfrm>
        </p:spPr>
        <p:txBody>
          <a:bodyPr/>
          <a:lstStyle/>
          <a:p>
            <a:pPr marL="533400" indent="-533400" eaLnBrk="1" hangingPunct="1">
              <a:lnSpc>
                <a:spcPct val="80000"/>
              </a:lnSpc>
              <a:buFontTx/>
              <a:buNone/>
            </a:pPr>
            <a:r>
              <a:rPr lang="de-DE" altLang="de-DE" dirty="0"/>
              <a:t>Kopflausbefall – bei Kindern eine Volkskrankheit </a:t>
            </a:r>
          </a:p>
          <a:p>
            <a:pPr marL="533400" indent="-533400" eaLnBrk="1" hangingPunct="1">
              <a:lnSpc>
                <a:spcPct val="80000"/>
              </a:lnSpc>
              <a:buFontTx/>
              <a:buNone/>
            </a:pPr>
            <a:endParaRPr lang="de-DE" altLang="de-DE" dirty="0"/>
          </a:p>
          <a:p>
            <a:pPr marL="533400" indent="-533400" eaLnBrk="1" hangingPunct="1">
              <a:lnSpc>
                <a:spcPct val="80000"/>
              </a:lnSpc>
              <a:buFont typeface="Arial" charset="0"/>
              <a:buChar char=" "/>
            </a:pPr>
            <a:r>
              <a:rPr lang="de-DE" altLang="de-DE" sz="1800" i="1" dirty="0">
                <a:solidFill>
                  <a:schemeClr val="tx1"/>
                </a:solidFill>
              </a:rPr>
              <a:t>Experten schätzen, dass Kopflausbefall in Deutschland die </a:t>
            </a:r>
            <a:br>
              <a:rPr lang="de-DE" altLang="de-DE" sz="1800" i="1" dirty="0">
                <a:solidFill>
                  <a:schemeClr val="tx1"/>
                </a:solidFill>
              </a:rPr>
            </a:br>
            <a:r>
              <a:rPr lang="de-DE" altLang="de-DE" sz="1800" i="1" dirty="0">
                <a:solidFill>
                  <a:schemeClr val="tx1"/>
                </a:solidFill>
              </a:rPr>
              <a:t>zweithäufigste Infektionskrankheit bei Kindern und Jugendlichen </a:t>
            </a:r>
            <a:br>
              <a:rPr lang="de-DE" altLang="de-DE" sz="1800" i="1" dirty="0">
                <a:solidFill>
                  <a:schemeClr val="tx1"/>
                </a:solidFill>
              </a:rPr>
            </a:br>
            <a:r>
              <a:rPr lang="de-DE" altLang="de-DE" sz="1800" i="1" dirty="0">
                <a:solidFill>
                  <a:schemeClr val="tx1"/>
                </a:solidFill>
              </a:rPr>
              <a:t>nach den Erkältungskrankheiten wie Schnupfen und Husten </a:t>
            </a:r>
            <a:br>
              <a:rPr lang="de-DE" altLang="de-DE" sz="1800" i="1" dirty="0">
                <a:solidFill>
                  <a:schemeClr val="tx1"/>
                </a:solidFill>
              </a:rPr>
            </a:br>
            <a:r>
              <a:rPr lang="de-DE" altLang="de-DE" sz="1800" i="1" dirty="0">
                <a:solidFill>
                  <a:schemeClr val="tx1"/>
                </a:solidFill>
              </a:rPr>
              <a:t>darstellt und die häufigste parasitäre Krankheit überhaupt.</a:t>
            </a:r>
          </a:p>
          <a:p>
            <a:pPr marL="533400" indent="-533400" eaLnBrk="1" hangingPunct="1">
              <a:lnSpc>
                <a:spcPct val="80000"/>
              </a:lnSpc>
              <a:buFont typeface="Arial" charset="0"/>
              <a:buChar char=" "/>
            </a:pPr>
            <a:endParaRPr lang="de-DE" altLang="de-DE" sz="1800" i="1" dirty="0">
              <a:solidFill>
                <a:schemeClr val="tx1"/>
              </a:solidFill>
            </a:endParaRPr>
          </a:p>
          <a:p>
            <a:pPr marL="1077913" lvl="1" indent="-533400" eaLnBrk="1" hangingPunct="1">
              <a:lnSpc>
                <a:spcPct val="80000"/>
              </a:lnSpc>
              <a:buFont typeface="Wingdings 3" pitchFamily="18" charset="2"/>
              <a:buChar char="["/>
            </a:pPr>
            <a:r>
              <a:rPr lang="de-DE" altLang="de-DE" sz="1800" dirty="0">
                <a:solidFill>
                  <a:srgbClr val="FF9933"/>
                </a:solidFill>
              </a:rPr>
              <a:t>Risiko-Gruppe: Kinder von 8-12 Jahren - Mädchen häufiger als Jungs</a:t>
            </a:r>
          </a:p>
          <a:p>
            <a:pPr marL="1077913" lvl="1" indent="-533400" eaLnBrk="1" hangingPunct="1">
              <a:lnSpc>
                <a:spcPct val="80000"/>
              </a:lnSpc>
              <a:buFont typeface="Wingdings 3" pitchFamily="18" charset="2"/>
              <a:buChar char="["/>
            </a:pPr>
            <a:r>
              <a:rPr lang="de-DE" altLang="de-DE" sz="1800" dirty="0">
                <a:solidFill>
                  <a:srgbClr val="FF9933"/>
                </a:solidFill>
              </a:rPr>
              <a:t>etwa 15 Prozent davon erleiden pro Jahr einen Kopflausbefall</a:t>
            </a:r>
          </a:p>
          <a:p>
            <a:pPr marL="1077913" lvl="1" indent="-533400" eaLnBrk="1" hangingPunct="1">
              <a:lnSpc>
                <a:spcPct val="80000"/>
              </a:lnSpc>
              <a:buFont typeface="Wingdings 3" pitchFamily="18" charset="2"/>
              <a:buChar char="["/>
            </a:pPr>
            <a:r>
              <a:rPr lang="de-DE" altLang="de-DE" sz="1800" dirty="0">
                <a:solidFill>
                  <a:srgbClr val="FF9933"/>
                </a:solidFill>
              </a:rPr>
              <a:t>Läusemittelverbrauch nimmt wieder zu: plus 70 Prozent seit 2012*</a:t>
            </a:r>
          </a:p>
          <a:p>
            <a:pPr marL="1077913" lvl="1" indent="-533400" eaLnBrk="1" hangingPunct="1">
              <a:lnSpc>
                <a:spcPct val="80000"/>
              </a:lnSpc>
              <a:buFont typeface="Wingdings 3" pitchFamily="18" charset="2"/>
              <a:buChar char="["/>
            </a:pPr>
            <a:r>
              <a:rPr lang="de-DE" altLang="de-DE" sz="1800" dirty="0">
                <a:solidFill>
                  <a:srgbClr val="FF9933"/>
                </a:solidFill>
              </a:rPr>
              <a:t>Davon Verordnungen: plus 11 Prozent seit 2012*</a:t>
            </a:r>
          </a:p>
        </p:txBody>
      </p:sp>
      <p:sp>
        <p:nvSpPr>
          <p:cNvPr id="2" name="Textfeld 1"/>
          <p:cNvSpPr txBox="1"/>
          <p:nvPr/>
        </p:nvSpPr>
        <p:spPr>
          <a:xfrm>
            <a:off x="179512" y="6165304"/>
            <a:ext cx="5544616" cy="246221"/>
          </a:xfrm>
          <a:prstGeom prst="rect">
            <a:avLst/>
          </a:prstGeom>
          <a:noFill/>
        </p:spPr>
        <p:txBody>
          <a:bodyPr wrap="square" rtlCol="0">
            <a:spAutoFit/>
          </a:bodyPr>
          <a:lstStyle/>
          <a:p>
            <a:r>
              <a:rPr lang="de-DE" sz="1000" b="0" dirty="0"/>
              <a:t>* IMS </a:t>
            </a:r>
            <a:r>
              <a:rPr lang="de-DE" sz="1000" b="0" dirty="0" err="1"/>
              <a:t>Health</a:t>
            </a:r>
            <a:r>
              <a:rPr lang="de-DE" sz="1000" b="0" dirty="0"/>
              <a:t> (</a:t>
            </a:r>
            <a:r>
              <a:rPr lang="de-DE" sz="1000" b="0" dirty="0" err="1"/>
              <a:t>PharmaScope</a:t>
            </a:r>
            <a:r>
              <a:rPr lang="de-DE" sz="1000" b="0" dirty="0"/>
              <a:t> National) 2018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672CFF93-610C-4CB4-B191-3F3341AB422D}" type="slidenum">
              <a:rPr lang="de-DE" altLang="de-DE" b="0">
                <a:solidFill>
                  <a:srgbClr val="333333"/>
                </a:solidFill>
              </a:rPr>
              <a:pPr eaLnBrk="1" hangingPunct="1"/>
              <a:t>8</a:t>
            </a:fld>
            <a:endParaRPr lang="de-DE" altLang="de-DE" b="0">
              <a:solidFill>
                <a:srgbClr val="333333"/>
              </a:solidFill>
            </a:endParaRPr>
          </a:p>
        </p:txBody>
      </p:sp>
      <p:sp>
        <p:nvSpPr>
          <p:cNvPr id="10243" name="Rectangle 2"/>
          <p:cNvSpPr>
            <a:spLocks noGrp="1" noChangeArrowheads="1"/>
          </p:cNvSpPr>
          <p:nvPr>
            <p:ph type="title"/>
          </p:nvPr>
        </p:nvSpPr>
        <p:spPr/>
        <p:txBody>
          <a:bodyPr/>
          <a:lstStyle/>
          <a:p>
            <a:pPr eaLnBrk="1" hangingPunct="1"/>
            <a:r>
              <a:rPr lang="de-DE" altLang="de-DE"/>
              <a:t>Häufigkeit und Verbreitung</a:t>
            </a:r>
          </a:p>
        </p:txBody>
      </p:sp>
      <p:graphicFrame>
        <p:nvGraphicFramePr>
          <p:cNvPr id="7" name="Diagramm 6"/>
          <p:cNvGraphicFramePr>
            <a:graphicFrameLocks/>
          </p:cNvGraphicFramePr>
          <p:nvPr>
            <p:extLst>
              <p:ext uri="{D42A27DB-BD31-4B8C-83A1-F6EECF244321}">
                <p14:modId xmlns:p14="http://schemas.microsoft.com/office/powerpoint/2010/main" val="2150099063"/>
              </p:ext>
            </p:extLst>
          </p:nvPr>
        </p:nvGraphicFramePr>
        <p:xfrm>
          <a:off x="755576" y="2196000"/>
          <a:ext cx="75600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p:cNvSpPr txBox="1"/>
          <p:nvPr/>
        </p:nvSpPr>
        <p:spPr>
          <a:xfrm>
            <a:off x="486594" y="1628800"/>
            <a:ext cx="5040560" cy="369332"/>
          </a:xfrm>
          <a:prstGeom prst="rect">
            <a:avLst/>
          </a:prstGeom>
          <a:noFill/>
        </p:spPr>
        <p:txBody>
          <a:bodyPr wrap="square" rtlCol="0">
            <a:spAutoFit/>
          </a:bodyPr>
          <a:lstStyle/>
          <a:p>
            <a:r>
              <a:rPr lang="de-DE" dirty="0"/>
              <a:t>In Apotheken abgegebene Kopflausmittel*</a:t>
            </a:r>
          </a:p>
        </p:txBody>
      </p:sp>
      <p:sp>
        <p:nvSpPr>
          <p:cNvPr id="9" name="Textfeld 8"/>
          <p:cNvSpPr txBox="1"/>
          <p:nvPr/>
        </p:nvSpPr>
        <p:spPr>
          <a:xfrm>
            <a:off x="179512" y="6165304"/>
            <a:ext cx="5544616" cy="246221"/>
          </a:xfrm>
          <a:prstGeom prst="rect">
            <a:avLst/>
          </a:prstGeom>
          <a:noFill/>
        </p:spPr>
        <p:txBody>
          <a:bodyPr wrap="square" rtlCol="0">
            <a:spAutoFit/>
          </a:bodyPr>
          <a:lstStyle/>
          <a:p>
            <a:r>
              <a:rPr lang="de-DE" sz="1000" b="0" dirty="0"/>
              <a:t>* IMS </a:t>
            </a:r>
            <a:r>
              <a:rPr lang="de-DE" sz="1000" b="0" dirty="0" err="1"/>
              <a:t>Health</a:t>
            </a:r>
            <a:r>
              <a:rPr lang="de-DE" sz="1000" b="0" dirty="0"/>
              <a:t> (</a:t>
            </a:r>
            <a:r>
              <a:rPr lang="de-DE" sz="1000" b="0" dirty="0" err="1"/>
              <a:t>PharmaScope</a:t>
            </a:r>
            <a:r>
              <a:rPr lang="de-DE" sz="1000" b="0" dirty="0"/>
              <a:t> National) 2018</a:t>
            </a:r>
          </a:p>
        </p:txBody>
      </p:sp>
    </p:spTree>
    <p:extLst>
      <p:ext uri="{BB962C8B-B14F-4D97-AF65-F5344CB8AC3E}">
        <p14:creationId xmlns:p14="http://schemas.microsoft.com/office/powerpoint/2010/main" val="318846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95C507AF-B65E-4538-8F72-C8EFC98E9D8E}" type="slidenum">
              <a:rPr lang="de-DE" altLang="de-DE" b="0">
                <a:solidFill>
                  <a:srgbClr val="333333"/>
                </a:solidFill>
              </a:rPr>
              <a:pPr eaLnBrk="1" hangingPunct="1"/>
              <a:t>9</a:t>
            </a:fld>
            <a:endParaRPr lang="de-DE" altLang="de-DE" b="0">
              <a:solidFill>
                <a:srgbClr val="333333"/>
              </a:solidFill>
            </a:endParaRPr>
          </a:p>
        </p:txBody>
      </p:sp>
      <p:sp>
        <p:nvSpPr>
          <p:cNvPr id="11267" name="Rectangle 2"/>
          <p:cNvSpPr>
            <a:spLocks noGrp="1" noChangeArrowheads="1"/>
          </p:cNvSpPr>
          <p:nvPr>
            <p:ph type="title"/>
          </p:nvPr>
        </p:nvSpPr>
        <p:spPr/>
        <p:txBody>
          <a:bodyPr/>
          <a:lstStyle/>
          <a:p>
            <a:pPr eaLnBrk="1" hangingPunct="1"/>
            <a:r>
              <a:rPr lang="de-DE" altLang="de-DE"/>
              <a:t>Übersicht</a:t>
            </a:r>
          </a:p>
        </p:txBody>
      </p:sp>
      <p:sp>
        <p:nvSpPr>
          <p:cNvPr id="11268" name="Rectangle 3"/>
          <p:cNvSpPr>
            <a:spLocks noGrp="1" noChangeArrowheads="1"/>
          </p:cNvSpPr>
          <p:nvPr>
            <p:ph type="body" idx="1"/>
          </p:nvPr>
        </p:nvSpPr>
        <p:spPr/>
        <p:txBody>
          <a:bodyPr/>
          <a:lstStyle/>
          <a:p>
            <a:pPr marL="542925" indent="-542925" eaLnBrk="1" hangingPunct="1"/>
            <a:r>
              <a:rPr lang="de-DE" altLang="de-DE" sz="2400">
                <a:solidFill>
                  <a:schemeClr val="tx1"/>
                </a:solidFill>
              </a:rPr>
              <a:t>Irrungen und Wirrungen</a:t>
            </a:r>
            <a:r>
              <a:rPr lang="de-DE" altLang="de-DE" sz="2400"/>
              <a:t>  </a:t>
            </a:r>
            <a:endParaRPr lang="de-DE" altLang="de-DE" sz="2000"/>
          </a:p>
          <a:p>
            <a:pPr marL="542925" indent="-542925" eaLnBrk="1" hangingPunct="1"/>
            <a:r>
              <a:rPr lang="de-DE" altLang="de-DE" sz="2400">
                <a:solidFill>
                  <a:schemeClr val="tx1"/>
                </a:solidFill>
              </a:rPr>
              <a:t>Häufigkeit und Verbreitung</a:t>
            </a:r>
            <a:r>
              <a:rPr lang="de-DE" altLang="de-DE" sz="2400"/>
              <a:t>  </a:t>
            </a:r>
            <a:endParaRPr lang="de-DE" altLang="de-DE" sz="2000"/>
          </a:p>
          <a:p>
            <a:pPr marL="542925" indent="-542925" eaLnBrk="1" hangingPunct="1"/>
            <a:r>
              <a:rPr lang="de-DE" altLang="de-DE" sz="2400">
                <a:solidFill>
                  <a:srgbClr val="FF9933"/>
                </a:solidFill>
              </a:rPr>
              <a:t>Biologie der Kopflaus</a:t>
            </a:r>
          </a:p>
          <a:p>
            <a:pPr marL="542925" indent="-542925" eaLnBrk="1" hangingPunct="1"/>
            <a:r>
              <a:rPr lang="de-DE" altLang="de-DE" sz="2400"/>
              <a:t>Übertragungswege</a:t>
            </a:r>
          </a:p>
          <a:p>
            <a:pPr marL="542925" indent="-542925" eaLnBrk="1" hangingPunct="1"/>
            <a:r>
              <a:rPr lang="de-DE" altLang="de-DE" sz="2400"/>
              <a:t>Symptome eines Lausbefalls </a:t>
            </a:r>
          </a:p>
          <a:p>
            <a:pPr marL="542925" indent="-542925" eaLnBrk="1" hangingPunct="1"/>
            <a:r>
              <a:rPr lang="de-DE" altLang="de-DE" sz="2400"/>
              <a:t>Kamm und Lupe</a:t>
            </a:r>
          </a:p>
          <a:p>
            <a:pPr marL="542925" indent="-542925" eaLnBrk="1" hangingPunct="1"/>
            <a:r>
              <a:rPr lang="de-DE" altLang="de-DE" sz="2400"/>
              <a:t>Behandlungsstrategie</a:t>
            </a:r>
          </a:p>
          <a:p>
            <a:pPr marL="542925" indent="-542925" eaLnBrk="1" hangingPunct="1"/>
            <a:r>
              <a:rPr lang="de-DE" altLang="de-DE" sz="2400"/>
              <a:t>Prävention im Kindergarten</a:t>
            </a:r>
          </a:p>
          <a:p>
            <a:pPr marL="542925" indent="-542925" eaLnBrk="1" hangingPunct="1"/>
            <a:r>
              <a:rPr lang="de-DE" altLang="de-DE" sz="2400"/>
              <a:t>Rechtliches für Eltern</a:t>
            </a:r>
          </a:p>
        </p:txBody>
      </p:sp>
      <p:pic>
        <p:nvPicPr>
          <p:cNvPr id="11269" name="Picture 4" descr="Illu-2-Lae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713" y="1916113"/>
            <a:ext cx="27590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F3881F41F642941AE465812F376B4B7" ma:contentTypeVersion="13" ma:contentTypeDescription="Ein neues Dokument erstellen." ma:contentTypeScope="" ma:versionID="b08310c0f02b179b76aff5910865ed79">
  <xsd:schema xmlns:xsd="http://www.w3.org/2001/XMLSchema" xmlns:xs="http://www.w3.org/2001/XMLSchema" xmlns:p="http://schemas.microsoft.com/office/2006/metadata/properties" xmlns:ns2="f39028ee-9b60-4833-955c-315ee60e03ba" xmlns:ns3="1f4ca809-a833-4a2f-b41b-5dd124499b60" targetNamespace="http://schemas.microsoft.com/office/2006/metadata/properties" ma:root="true" ma:fieldsID="01b7a6112634567db7a2d7e673bb4dc3" ns2:_="" ns3:_="">
    <xsd:import namespace="f39028ee-9b60-4833-955c-315ee60e03ba"/>
    <xsd:import namespace="1f4ca809-a833-4a2f-b41b-5dd124499b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9028ee-9b60-4833-955c-315ee60e03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4ca809-a833-4a2f-b41b-5dd124499b60"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f4ca809-a833-4a2f-b41b-5dd124499b60">
      <UserInfo>
        <DisplayName/>
        <AccountId xsi:nil="true"/>
        <AccountType/>
      </UserInfo>
    </SharedWithUsers>
    <MediaLengthInSeconds xmlns="f39028ee-9b60-4833-955c-315ee60e03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7D4ED9-4973-4217-A4F1-647B00BF14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9028ee-9b60-4833-955c-315ee60e03ba"/>
    <ds:schemaRef ds:uri="1f4ca809-a833-4a2f-b41b-5dd124499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D95874-AF51-4D6C-AC92-13B1E6146E59}">
  <ds:schemaRefs>
    <ds:schemaRef ds:uri="http://schemas.microsoft.com/office/2006/metadata/properties"/>
    <ds:schemaRef ds:uri="http://schemas.microsoft.com/office/infopath/2007/PartnerControls"/>
    <ds:schemaRef ds:uri="1f4ca809-a833-4a2f-b41b-5dd124499b60"/>
    <ds:schemaRef ds:uri="f39028ee-9b60-4833-955c-315ee60e03ba"/>
  </ds:schemaRefs>
</ds:datastoreItem>
</file>

<file path=customXml/itemProps3.xml><?xml version="1.0" encoding="utf-8"?>
<ds:datastoreItem xmlns:ds="http://schemas.openxmlformats.org/officeDocument/2006/customXml" ds:itemID="{E3ADE88F-E0AF-4D31-9772-07A682A2F3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2543</Words>
  <Application>Microsoft Office PowerPoint</Application>
  <PresentationFormat>Bildschirmpräsentation (4:3)</PresentationFormat>
  <Paragraphs>353</Paragraphs>
  <Slides>42</Slides>
  <Notes>0</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42</vt:i4>
      </vt:variant>
    </vt:vector>
  </HeadingPairs>
  <TitlesOfParts>
    <vt:vector size="46" baseType="lpstr">
      <vt:lpstr>Arial</vt:lpstr>
      <vt:lpstr>Wingdings 3</vt:lpstr>
      <vt:lpstr>1_Benutzerdefiniertes Design</vt:lpstr>
      <vt:lpstr>2_Benutzerdefiniertes Design</vt:lpstr>
      <vt:lpstr>Aus für die Laus</vt:lpstr>
      <vt:lpstr>Übersicht</vt:lpstr>
      <vt:lpstr>Irrungen und Wirrungen</vt:lpstr>
      <vt:lpstr>Irrungen und Wirrungen</vt:lpstr>
      <vt:lpstr>Irrungen und Wirrungen</vt:lpstr>
      <vt:lpstr>Übersicht</vt:lpstr>
      <vt:lpstr>Häufigkeit und Verbreitung</vt:lpstr>
      <vt:lpstr>Häufigkeit und Verbreitung</vt:lpstr>
      <vt:lpstr>Übersicht</vt:lpstr>
      <vt:lpstr>Die Kopflaus siebzigfach vergrößert</vt:lpstr>
      <vt:lpstr>Biologie der Kopflaus</vt:lpstr>
      <vt:lpstr>Die Kopflausfamilie </vt:lpstr>
      <vt:lpstr>Entwicklungszyklus der Kopflaus</vt:lpstr>
      <vt:lpstr>Übersicht</vt:lpstr>
      <vt:lpstr>Die Infektion mit Kopfläusen findet meistens dann statt, wenn Menschen die Köpfe zusammenstecken. Betroffen sind deshalb vorwiegend Kinder und tendenziell mehr Mädchen, weil sie Körperkontakte weniger scheuen als Erwachsene und Jungs. Dies erklärt auch, warum die Ansteckung oft im Kindergarten und in der Schule stattfindet.</vt:lpstr>
      <vt:lpstr>Übertragungswege</vt:lpstr>
      <vt:lpstr>Übersicht</vt:lpstr>
      <vt:lpstr>Heftiger Juckreiz ist ein natürliches Warnsignal der Kopfhaut  </vt:lpstr>
      <vt:lpstr>Symptome eines Lausbefalls</vt:lpstr>
      <vt:lpstr>Übersicht</vt:lpstr>
      <vt:lpstr>Ein akuter Lausbefall lässt sich vor allem durch Nachweis vitaler Nissen feststellen  </vt:lpstr>
      <vt:lpstr>Kamm und Lupe</vt:lpstr>
      <vt:lpstr>Kamm und Lupe</vt:lpstr>
      <vt:lpstr>Übersicht</vt:lpstr>
      <vt:lpstr>Das Robert-Koch-Institut empfiehlt eine Kombination aus chemischen, mechanischen und physikalischen Wirkprinzipien!</vt:lpstr>
      <vt:lpstr>Behandlungsstrategie</vt:lpstr>
      <vt:lpstr>Behandlungsstrategie</vt:lpstr>
      <vt:lpstr>Behandlungsstrategie</vt:lpstr>
      <vt:lpstr>Behandlungsstrategie</vt:lpstr>
      <vt:lpstr>Das richtige Anwendungsschema</vt:lpstr>
      <vt:lpstr>Behandlungsstrategie</vt:lpstr>
      <vt:lpstr>Maßnahmen kombinieren, Synergien nutzen</vt:lpstr>
      <vt:lpstr>Behandlungsstrategie</vt:lpstr>
      <vt:lpstr>Übersicht</vt:lpstr>
      <vt:lpstr>Wird im Kindergarten ein Lausbefall bekannt, ist eine gute Zusammenarbeit zwischen Erziehern und Eltern gefordert  </vt:lpstr>
      <vt:lpstr>Prävention im Kindergarten</vt:lpstr>
      <vt:lpstr>PowerPoint-Präsentation</vt:lpstr>
      <vt:lpstr>Übersicht</vt:lpstr>
      <vt:lpstr>Rechtliches für Eltern</vt:lpstr>
      <vt:lpstr>Zusammenfassung</vt:lpstr>
      <vt:lpstr>Studien</vt:lpstr>
      <vt:lpstr>Bitte unterstützen Sie uns, ergreifen Sie zu gegebener Zeit die richtigen Maßnahmen.   Mit Ihrer Hilfe bewältigen wir den Lausbefall, bevor er zum Problemfall wird.  Dafür schon heute: Herzlichen Dank</vt:lpstr>
    </vt:vector>
  </TitlesOfParts>
  <Company>Eduard Gerlach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 für die Laus</dc:title>
  <dc:subject>Strategien gegen eine der häufigsten Infektionskrankheiten im Kindesalter</dc:subject>
  <dc:creator>Dorothea Küsters Life Science Communications</dc:creator>
  <cp:keywords>Kopflausbefall</cp:keywords>
  <cp:lastModifiedBy>Fischer, Dirk</cp:lastModifiedBy>
  <cp:revision>106</cp:revision>
  <dcterms:created xsi:type="dcterms:W3CDTF">2007-06-18T10:56:05Z</dcterms:created>
  <dcterms:modified xsi:type="dcterms:W3CDTF">2026-03-12T11:27:13Z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0x010100AF3881F41F642941AE465812F376B4B7</vt:lpwstr>
  </property>
  <property fmtid="{D5CDD505-2E9C-101B-9397-08002B2CF9AE}" pid="3" name="Order">
    <vt:r8>242000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ies>
</file>